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sldIdLst>
    <p:sldId id="284" r:id="rId2"/>
    <p:sldId id="301" r:id="rId3"/>
    <p:sldId id="261" r:id="rId4"/>
    <p:sldId id="260" r:id="rId5"/>
    <p:sldId id="263" r:id="rId6"/>
    <p:sldId id="264" r:id="rId7"/>
    <p:sldId id="296" r:id="rId8"/>
    <p:sldId id="291" r:id="rId9"/>
    <p:sldId id="297" r:id="rId10"/>
    <p:sldId id="293" r:id="rId11"/>
    <p:sldId id="298" r:id="rId12"/>
    <p:sldId id="295" r:id="rId13"/>
    <p:sldId id="275" r:id="rId14"/>
    <p:sldId id="276" r:id="rId15"/>
    <p:sldId id="274" r:id="rId16"/>
    <p:sldId id="299" r:id="rId17"/>
    <p:sldId id="303" r:id="rId18"/>
    <p:sldId id="306" r:id="rId19"/>
    <p:sldId id="307" r:id="rId20"/>
    <p:sldId id="309" r:id="rId21"/>
    <p:sldId id="308" r:id="rId22"/>
    <p:sldId id="287" r:id="rId23"/>
    <p:sldId id="268" r:id="rId24"/>
    <p:sldId id="310" r:id="rId25"/>
    <p:sldId id="271" r:id="rId26"/>
    <p:sldId id="282" r:id="rId27"/>
    <p:sldId id="270" r:id="rId28"/>
    <p:sldId id="302" r:id="rId29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FFFB"/>
    <a:srgbClr val="89FFFF"/>
    <a:srgbClr val="D9FFFF"/>
    <a:srgbClr val="CDFFFF"/>
    <a:srgbClr val="00ACA8"/>
    <a:srgbClr val="00D1CC"/>
    <a:srgbClr val="C3F151"/>
    <a:srgbClr val="C5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107" d="100"/>
          <a:sy n="107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191D4-1DAF-4BFD-AE23-97396C8BE8A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BEC323C-CC20-4A1D-9810-41E7E2F75D4B}">
      <dgm:prSet phldrT="[텍스트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en-US" altLang="ko-KR" sz="24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endParaRPr lang="en-US" altLang="ko-KR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r>
            <a: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Empty </a:t>
          </a:r>
          <a:r>
            <a:rPr lang="ko-KR" altLang="en-US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반입</a:t>
          </a:r>
        </a:p>
      </dgm:t>
    </dgm:pt>
    <dgm:pt modelId="{070FAF19-D06F-4095-A9CA-E36A91DC290D}" type="parTrans" cxnId="{78E22573-A697-4EB0-8042-BAAB06F2AC27}">
      <dgm:prSet/>
      <dgm:spPr/>
      <dgm:t>
        <a:bodyPr/>
        <a:lstStyle/>
        <a:p>
          <a:pPr latinLnBrk="1"/>
          <a:endParaRPr lang="ko-KR" altLang="en-US"/>
        </a:p>
      </dgm:t>
    </dgm:pt>
    <dgm:pt modelId="{941E3BDF-B0FB-423F-AC0E-AFA85022BC56}" type="sibTrans" cxnId="{78E22573-A697-4EB0-8042-BAAB06F2AC2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latinLnBrk="1"/>
          <a:endParaRPr lang="ko-KR" altLang="en-US"/>
        </a:p>
      </dgm:t>
    </dgm:pt>
    <dgm:pt modelId="{A1C193A5-32E4-4402-9719-53AF82F86B4D}">
      <dgm:prSet phldrT="[텍스트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en-US" altLang="ko-KR" sz="24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endParaRPr lang="en-US" altLang="ko-KR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r>
            <a:rPr lang="ko-KR" altLang="en-US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적재</a:t>
          </a:r>
        </a:p>
      </dgm:t>
    </dgm:pt>
    <dgm:pt modelId="{A31CB152-E0F1-4D26-B680-8BB07F523B5F}" type="parTrans" cxnId="{295D0B6C-6304-425E-B211-EF012C06B2CB}">
      <dgm:prSet/>
      <dgm:spPr/>
      <dgm:t>
        <a:bodyPr/>
        <a:lstStyle/>
        <a:p>
          <a:pPr latinLnBrk="1"/>
          <a:endParaRPr lang="ko-KR" altLang="en-US"/>
        </a:p>
      </dgm:t>
    </dgm:pt>
    <dgm:pt modelId="{BEE48E0C-6AA3-43AC-94B9-38F6CF920590}" type="sibTrans" cxnId="{295D0B6C-6304-425E-B211-EF012C06B2C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latinLnBrk="1"/>
          <a:endParaRPr lang="ko-KR" altLang="en-US"/>
        </a:p>
      </dgm:t>
    </dgm:pt>
    <dgm:pt modelId="{640B110C-1A74-4D79-863D-BBB378E5812E}">
      <dgm:prSet phldrT="[텍스트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en-US" altLang="ko-KR" sz="24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endParaRPr lang="en-US" altLang="ko-KR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r>
            <a:rPr lang="ko-KR" altLang="en-US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선사 </a:t>
          </a:r>
          <a:r>
            <a: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SEAL</a:t>
          </a:r>
          <a:endParaRPr lang="ko-KR" altLang="en-US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1A641464-4AC1-455C-893D-7775C8DF528B}" type="parTrans" cxnId="{106549CD-2DB2-41CF-9E87-C7840D667C34}">
      <dgm:prSet/>
      <dgm:spPr/>
      <dgm:t>
        <a:bodyPr/>
        <a:lstStyle/>
        <a:p>
          <a:pPr latinLnBrk="1"/>
          <a:endParaRPr lang="ko-KR" altLang="en-US"/>
        </a:p>
      </dgm:t>
    </dgm:pt>
    <dgm:pt modelId="{81676403-9E84-4C8E-899C-63561E7B6552}" type="sibTrans" cxnId="{106549CD-2DB2-41CF-9E87-C7840D667C34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latinLnBrk="1"/>
          <a:endParaRPr lang="ko-KR" altLang="en-US"/>
        </a:p>
      </dgm:t>
    </dgm:pt>
    <dgm:pt modelId="{083236ED-A67B-4906-B135-72B87434081B}">
      <dgm:prSet phldrT="[텍스트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en-US" altLang="ko-KR" sz="24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endParaRPr lang="en-US" altLang="ko-KR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r>
            <a:rPr lang="ko-KR" altLang="en-US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당사 </a:t>
          </a:r>
          <a:r>
            <a: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SEAL</a:t>
          </a:r>
          <a:endParaRPr lang="ko-KR" altLang="en-US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D84734CA-88A7-4027-B5BD-E7336FEEA1FE}" type="parTrans" cxnId="{B5CA5DF5-3356-419A-90B6-1E748C064CC7}">
      <dgm:prSet/>
      <dgm:spPr/>
      <dgm:t>
        <a:bodyPr/>
        <a:lstStyle/>
        <a:p>
          <a:pPr latinLnBrk="1"/>
          <a:endParaRPr lang="ko-KR" altLang="en-US"/>
        </a:p>
      </dgm:t>
    </dgm:pt>
    <dgm:pt modelId="{89147C74-B35F-4B02-B19F-D638B68A623F}" type="sibTrans" cxnId="{B5CA5DF5-3356-419A-90B6-1E748C064CC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latinLnBrk="1"/>
          <a:endParaRPr lang="ko-KR" altLang="en-US"/>
        </a:p>
      </dgm:t>
    </dgm:pt>
    <dgm:pt modelId="{DB9BA2EA-07B0-4151-AA8E-D76488FF341B}">
      <dgm:prSet phldrT="[텍스트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en-US" altLang="ko-KR" sz="24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endParaRPr lang="en-US" altLang="ko-KR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latinLnBrk="1"/>
          <a:r>
            <a: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</a:rPr>
            <a:t>STICKER SEAL</a:t>
          </a:r>
          <a:endParaRPr lang="ko-KR" altLang="en-US" sz="20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B7987F68-325A-43AB-875E-68DAFD2A4F29}" type="parTrans" cxnId="{D9068C3B-2645-482C-8AEB-D9CF6FEC68C8}">
      <dgm:prSet/>
      <dgm:spPr/>
      <dgm:t>
        <a:bodyPr/>
        <a:lstStyle/>
        <a:p>
          <a:pPr latinLnBrk="1"/>
          <a:endParaRPr lang="ko-KR" altLang="en-US"/>
        </a:p>
      </dgm:t>
    </dgm:pt>
    <dgm:pt modelId="{8C35DEDC-B6DF-476C-B1CC-21CC8EDEF441}" type="sibTrans" cxnId="{D9068C3B-2645-482C-8AEB-D9CF6FEC68C8}">
      <dgm:prSet/>
      <dgm:spPr/>
      <dgm:t>
        <a:bodyPr/>
        <a:lstStyle/>
        <a:p>
          <a:pPr latinLnBrk="1"/>
          <a:endParaRPr lang="ko-KR" altLang="en-US"/>
        </a:p>
      </dgm:t>
    </dgm:pt>
    <dgm:pt modelId="{4C54066A-D5E7-41DF-97E3-B64B909E6BE2}" type="pres">
      <dgm:prSet presAssocID="{9B7191D4-1DAF-4BFD-AE23-97396C8BE8A8}" presName="Name0" presStyleCnt="0">
        <dgm:presLayoutVars>
          <dgm:dir/>
          <dgm:resizeHandles val="exact"/>
        </dgm:presLayoutVars>
      </dgm:prSet>
      <dgm:spPr/>
    </dgm:pt>
    <dgm:pt modelId="{753202B5-B090-48E5-BDA6-1783D76331AF}" type="pres">
      <dgm:prSet presAssocID="{7BEC323C-CC20-4A1D-9810-41E7E2F75D4B}" presName="node" presStyleLbl="node1" presStyleIdx="0" presStyleCnt="5" custScaleX="178879" custScaleY="178879" custLinFactNeighborX="-42091">
        <dgm:presLayoutVars>
          <dgm:bulletEnabled val="1"/>
        </dgm:presLayoutVars>
      </dgm:prSet>
      <dgm:spPr/>
    </dgm:pt>
    <dgm:pt modelId="{3845E1C4-3C62-4810-BA18-10103545F0B4}" type="pres">
      <dgm:prSet presAssocID="{941E3BDF-B0FB-423F-AC0E-AFA85022BC56}" presName="sibTrans" presStyleLbl="sibTrans1D1" presStyleIdx="0" presStyleCnt="4"/>
      <dgm:spPr/>
    </dgm:pt>
    <dgm:pt modelId="{C732EB85-D7BF-4CA4-9986-C476C5C1A93A}" type="pres">
      <dgm:prSet presAssocID="{941E3BDF-B0FB-423F-AC0E-AFA85022BC56}" presName="connectorText" presStyleLbl="sibTrans1D1" presStyleIdx="0" presStyleCnt="4"/>
      <dgm:spPr/>
    </dgm:pt>
    <dgm:pt modelId="{52A22B0B-7ADF-4D82-809F-05EC829992DD}" type="pres">
      <dgm:prSet presAssocID="{A1C193A5-32E4-4402-9719-53AF82F86B4D}" presName="node" presStyleLbl="node1" presStyleIdx="1" presStyleCnt="5" custScaleX="178879" custScaleY="178879" custLinFactNeighborX="44866">
        <dgm:presLayoutVars>
          <dgm:bulletEnabled val="1"/>
        </dgm:presLayoutVars>
      </dgm:prSet>
      <dgm:spPr/>
    </dgm:pt>
    <dgm:pt modelId="{37EB1DD0-A1E0-45F4-92BA-02E01CF077FB}" type="pres">
      <dgm:prSet presAssocID="{BEE48E0C-6AA3-43AC-94B9-38F6CF920590}" presName="sibTrans" presStyleLbl="sibTrans1D1" presStyleIdx="1" presStyleCnt="4"/>
      <dgm:spPr/>
    </dgm:pt>
    <dgm:pt modelId="{7F2FC171-3E83-45DA-B5B9-1AD7B33BE63F}" type="pres">
      <dgm:prSet presAssocID="{BEE48E0C-6AA3-43AC-94B9-38F6CF920590}" presName="connectorText" presStyleLbl="sibTrans1D1" presStyleIdx="1" presStyleCnt="4"/>
      <dgm:spPr/>
    </dgm:pt>
    <dgm:pt modelId="{17690E52-B656-4008-9871-62EA0CF6A5D0}" type="pres">
      <dgm:prSet presAssocID="{640B110C-1A74-4D79-863D-BBB378E5812E}" presName="node" presStyleLbl="node1" presStyleIdx="2" presStyleCnt="5" custScaleX="178879" custScaleY="178879" custLinFactNeighborX="-41892" custLinFactNeighborY="-650">
        <dgm:presLayoutVars>
          <dgm:bulletEnabled val="1"/>
        </dgm:presLayoutVars>
      </dgm:prSet>
      <dgm:spPr/>
    </dgm:pt>
    <dgm:pt modelId="{62D9FD2D-56D7-442A-B401-6C35244E82DB}" type="pres">
      <dgm:prSet presAssocID="{81676403-9E84-4C8E-899C-63561E7B6552}" presName="sibTrans" presStyleLbl="sibTrans1D1" presStyleIdx="2" presStyleCnt="4"/>
      <dgm:spPr/>
    </dgm:pt>
    <dgm:pt modelId="{363A78CA-C153-424F-8635-01A5289D593A}" type="pres">
      <dgm:prSet presAssocID="{81676403-9E84-4C8E-899C-63561E7B6552}" presName="connectorText" presStyleLbl="sibTrans1D1" presStyleIdx="2" presStyleCnt="4"/>
      <dgm:spPr/>
    </dgm:pt>
    <dgm:pt modelId="{DD3F16D4-140A-4895-A0BE-075C88338F97}" type="pres">
      <dgm:prSet presAssocID="{083236ED-A67B-4906-B135-72B87434081B}" presName="node" presStyleLbl="node1" presStyleIdx="3" presStyleCnt="5" custScaleX="178879" custScaleY="178879" custLinFactNeighborX="44866" custLinFactNeighborY="-650">
        <dgm:presLayoutVars>
          <dgm:bulletEnabled val="1"/>
        </dgm:presLayoutVars>
      </dgm:prSet>
      <dgm:spPr/>
    </dgm:pt>
    <dgm:pt modelId="{838E26CF-60A3-4653-B5D0-3EF61C60BA56}" type="pres">
      <dgm:prSet presAssocID="{89147C74-B35F-4B02-B19F-D638B68A623F}" presName="sibTrans" presStyleLbl="sibTrans1D1" presStyleIdx="3" presStyleCnt="4"/>
      <dgm:spPr/>
    </dgm:pt>
    <dgm:pt modelId="{76C79BD0-10BD-48D7-A3F9-E4E6E07F3B9F}" type="pres">
      <dgm:prSet presAssocID="{89147C74-B35F-4B02-B19F-D638B68A623F}" presName="connectorText" presStyleLbl="sibTrans1D1" presStyleIdx="3" presStyleCnt="4"/>
      <dgm:spPr/>
    </dgm:pt>
    <dgm:pt modelId="{2C2C1FFE-E86E-4214-93C8-286F65BBF19B}" type="pres">
      <dgm:prSet presAssocID="{DB9BA2EA-07B0-4151-AA8E-D76488FF341B}" presName="node" presStyleLbl="node1" presStyleIdx="4" presStyleCnt="5" custScaleX="178879" custScaleY="178879" custLinFactNeighborX="95554" custLinFactNeighborY="11215">
        <dgm:presLayoutVars>
          <dgm:bulletEnabled val="1"/>
        </dgm:presLayoutVars>
      </dgm:prSet>
      <dgm:spPr/>
    </dgm:pt>
  </dgm:ptLst>
  <dgm:cxnLst>
    <dgm:cxn modelId="{C867DE05-59D2-4E9F-949D-D8EC84963E27}" type="presOf" srcId="{81676403-9E84-4C8E-899C-63561E7B6552}" destId="{363A78CA-C153-424F-8635-01A5289D593A}" srcOrd="1" destOrd="0" presId="urn:microsoft.com/office/officeart/2005/8/layout/bProcess3"/>
    <dgm:cxn modelId="{C160EA10-F41D-4C67-B2AA-0094A24CAECE}" type="presOf" srcId="{083236ED-A67B-4906-B135-72B87434081B}" destId="{DD3F16D4-140A-4895-A0BE-075C88338F97}" srcOrd="0" destOrd="0" presId="urn:microsoft.com/office/officeart/2005/8/layout/bProcess3"/>
    <dgm:cxn modelId="{BAF72211-7B2C-43D0-A419-3F9E8251D814}" type="presOf" srcId="{DB9BA2EA-07B0-4151-AA8E-D76488FF341B}" destId="{2C2C1FFE-E86E-4214-93C8-286F65BBF19B}" srcOrd="0" destOrd="0" presId="urn:microsoft.com/office/officeart/2005/8/layout/bProcess3"/>
    <dgm:cxn modelId="{95C81F3A-1621-4255-9DAD-6F9EC0816A18}" type="presOf" srcId="{89147C74-B35F-4B02-B19F-D638B68A623F}" destId="{76C79BD0-10BD-48D7-A3F9-E4E6E07F3B9F}" srcOrd="1" destOrd="0" presId="urn:microsoft.com/office/officeart/2005/8/layout/bProcess3"/>
    <dgm:cxn modelId="{D9068C3B-2645-482C-8AEB-D9CF6FEC68C8}" srcId="{9B7191D4-1DAF-4BFD-AE23-97396C8BE8A8}" destId="{DB9BA2EA-07B0-4151-AA8E-D76488FF341B}" srcOrd="4" destOrd="0" parTransId="{B7987F68-325A-43AB-875E-68DAFD2A4F29}" sibTransId="{8C35DEDC-B6DF-476C-B1CC-21CC8EDEF441}"/>
    <dgm:cxn modelId="{57805F44-6BE3-4781-9B73-B30E88D29789}" type="presOf" srcId="{7BEC323C-CC20-4A1D-9810-41E7E2F75D4B}" destId="{753202B5-B090-48E5-BDA6-1783D76331AF}" srcOrd="0" destOrd="0" presId="urn:microsoft.com/office/officeart/2005/8/layout/bProcess3"/>
    <dgm:cxn modelId="{692D946A-2DD4-4327-9661-E2C2B9373844}" type="presOf" srcId="{89147C74-B35F-4B02-B19F-D638B68A623F}" destId="{838E26CF-60A3-4653-B5D0-3EF61C60BA56}" srcOrd="0" destOrd="0" presId="urn:microsoft.com/office/officeart/2005/8/layout/bProcess3"/>
    <dgm:cxn modelId="{295D0B6C-6304-425E-B211-EF012C06B2CB}" srcId="{9B7191D4-1DAF-4BFD-AE23-97396C8BE8A8}" destId="{A1C193A5-32E4-4402-9719-53AF82F86B4D}" srcOrd="1" destOrd="0" parTransId="{A31CB152-E0F1-4D26-B680-8BB07F523B5F}" sibTransId="{BEE48E0C-6AA3-43AC-94B9-38F6CF920590}"/>
    <dgm:cxn modelId="{B9D8D34C-E1EE-42B2-803F-34A44C238E0D}" type="presOf" srcId="{BEE48E0C-6AA3-43AC-94B9-38F6CF920590}" destId="{37EB1DD0-A1E0-45F4-92BA-02E01CF077FB}" srcOrd="0" destOrd="0" presId="urn:microsoft.com/office/officeart/2005/8/layout/bProcess3"/>
    <dgm:cxn modelId="{78E22573-A697-4EB0-8042-BAAB06F2AC27}" srcId="{9B7191D4-1DAF-4BFD-AE23-97396C8BE8A8}" destId="{7BEC323C-CC20-4A1D-9810-41E7E2F75D4B}" srcOrd="0" destOrd="0" parTransId="{070FAF19-D06F-4095-A9CA-E36A91DC290D}" sibTransId="{941E3BDF-B0FB-423F-AC0E-AFA85022BC56}"/>
    <dgm:cxn modelId="{426C8774-BA5A-49B9-86AD-9259A32D7F36}" type="presOf" srcId="{640B110C-1A74-4D79-863D-BBB378E5812E}" destId="{17690E52-B656-4008-9871-62EA0CF6A5D0}" srcOrd="0" destOrd="0" presId="urn:microsoft.com/office/officeart/2005/8/layout/bProcess3"/>
    <dgm:cxn modelId="{570E5380-D467-43DD-A68D-1190C0B1CB58}" type="presOf" srcId="{A1C193A5-32E4-4402-9719-53AF82F86B4D}" destId="{52A22B0B-7ADF-4D82-809F-05EC829992DD}" srcOrd="0" destOrd="0" presId="urn:microsoft.com/office/officeart/2005/8/layout/bProcess3"/>
    <dgm:cxn modelId="{EC846A91-EAC6-41F7-870A-E17F3F8C8229}" type="presOf" srcId="{941E3BDF-B0FB-423F-AC0E-AFA85022BC56}" destId="{C732EB85-D7BF-4CA4-9986-C476C5C1A93A}" srcOrd="1" destOrd="0" presId="urn:microsoft.com/office/officeart/2005/8/layout/bProcess3"/>
    <dgm:cxn modelId="{A58A2F94-D278-4845-A75D-D618411A978D}" type="presOf" srcId="{941E3BDF-B0FB-423F-AC0E-AFA85022BC56}" destId="{3845E1C4-3C62-4810-BA18-10103545F0B4}" srcOrd="0" destOrd="0" presId="urn:microsoft.com/office/officeart/2005/8/layout/bProcess3"/>
    <dgm:cxn modelId="{97E00D95-DD06-4B9C-8BD7-67B7F0184A60}" type="presOf" srcId="{BEE48E0C-6AA3-43AC-94B9-38F6CF920590}" destId="{7F2FC171-3E83-45DA-B5B9-1AD7B33BE63F}" srcOrd="1" destOrd="0" presId="urn:microsoft.com/office/officeart/2005/8/layout/bProcess3"/>
    <dgm:cxn modelId="{81CBBAC8-FC6C-4F0E-80D5-4F4AE4301388}" type="presOf" srcId="{81676403-9E84-4C8E-899C-63561E7B6552}" destId="{62D9FD2D-56D7-442A-B401-6C35244E82DB}" srcOrd="0" destOrd="0" presId="urn:microsoft.com/office/officeart/2005/8/layout/bProcess3"/>
    <dgm:cxn modelId="{106549CD-2DB2-41CF-9E87-C7840D667C34}" srcId="{9B7191D4-1DAF-4BFD-AE23-97396C8BE8A8}" destId="{640B110C-1A74-4D79-863D-BBB378E5812E}" srcOrd="2" destOrd="0" parTransId="{1A641464-4AC1-455C-893D-7775C8DF528B}" sibTransId="{81676403-9E84-4C8E-899C-63561E7B6552}"/>
    <dgm:cxn modelId="{3C4F48D0-552B-4500-9607-9F8B6E17FEAA}" type="presOf" srcId="{9B7191D4-1DAF-4BFD-AE23-97396C8BE8A8}" destId="{4C54066A-D5E7-41DF-97E3-B64B909E6BE2}" srcOrd="0" destOrd="0" presId="urn:microsoft.com/office/officeart/2005/8/layout/bProcess3"/>
    <dgm:cxn modelId="{B5CA5DF5-3356-419A-90B6-1E748C064CC7}" srcId="{9B7191D4-1DAF-4BFD-AE23-97396C8BE8A8}" destId="{083236ED-A67B-4906-B135-72B87434081B}" srcOrd="3" destOrd="0" parTransId="{D84734CA-88A7-4027-B5BD-E7336FEEA1FE}" sibTransId="{89147C74-B35F-4B02-B19F-D638B68A623F}"/>
    <dgm:cxn modelId="{A096291F-9EC6-4C46-9D88-7F8F9D94437E}" type="presParOf" srcId="{4C54066A-D5E7-41DF-97E3-B64B909E6BE2}" destId="{753202B5-B090-48E5-BDA6-1783D76331AF}" srcOrd="0" destOrd="0" presId="urn:microsoft.com/office/officeart/2005/8/layout/bProcess3"/>
    <dgm:cxn modelId="{C518F01A-E84F-416B-87D5-27D10D8785FB}" type="presParOf" srcId="{4C54066A-D5E7-41DF-97E3-B64B909E6BE2}" destId="{3845E1C4-3C62-4810-BA18-10103545F0B4}" srcOrd="1" destOrd="0" presId="urn:microsoft.com/office/officeart/2005/8/layout/bProcess3"/>
    <dgm:cxn modelId="{BCA49AF8-ECA3-494C-A274-6FE76C3D7BC2}" type="presParOf" srcId="{3845E1C4-3C62-4810-BA18-10103545F0B4}" destId="{C732EB85-D7BF-4CA4-9986-C476C5C1A93A}" srcOrd="0" destOrd="0" presId="urn:microsoft.com/office/officeart/2005/8/layout/bProcess3"/>
    <dgm:cxn modelId="{C4020580-EEE5-4785-AB83-BDBE7A28991D}" type="presParOf" srcId="{4C54066A-D5E7-41DF-97E3-B64B909E6BE2}" destId="{52A22B0B-7ADF-4D82-809F-05EC829992DD}" srcOrd="2" destOrd="0" presId="urn:microsoft.com/office/officeart/2005/8/layout/bProcess3"/>
    <dgm:cxn modelId="{03F9E8F2-1D1C-4309-BBE5-87A84E354C86}" type="presParOf" srcId="{4C54066A-D5E7-41DF-97E3-B64B909E6BE2}" destId="{37EB1DD0-A1E0-45F4-92BA-02E01CF077FB}" srcOrd="3" destOrd="0" presId="urn:microsoft.com/office/officeart/2005/8/layout/bProcess3"/>
    <dgm:cxn modelId="{03724D33-5A25-4D02-BA59-8F64DD941CA5}" type="presParOf" srcId="{37EB1DD0-A1E0-45F4-92BA-02E01CF077FB}" destId="{7F2FC171-3E83-45DA-B5B9-1AD7B33BE63F}" srcOrd="0" destOrd="0" presId="urn:microsoft.com/office/officeart/2005/8/layout/bProcess3"/>
    <dgm:cxn modelId="{D7C95AE6-1D23-4172-876B-B419DD12A017}" type="presParOf" srcId="{4C54066A-D5E7-41DF-97E3-B64B909E6BE2}" destId="{17690E52-B656-4008-9871-62EA0CF6A5D0}" srcOrd="4" destOrd="0" presId="urn:microsoft.com/office/officeart/2005/8/layout/bProcess3"/>
    <dgm:cxn modelId="{EEE39AC2-360C-474E-B982-85AF4A45CF72}" type="presParOf" srcId="{4C54066A-D5E7-41DF-97E3-B64B909E6BE2}" destId="{62D9FD2D-56D7-442A-B401-6C35244E82DB}" srcOrd="5" destOrd="0" presId="urn:microsoft.com/office/officeart/2005/8/layout/bProcess3"/>
    <dgm:cxn modelId="{195512FF-176E-47D1-AFA0-3BAF5F59AE04}" type="presParOf" srcId="{62D9FD2D-56D7-442A-B401-6C35244E82DB}" destId="{363A78CA-C153-424F-8635-01A5289D593A}" srcOrd="0" destOrd="0" presId="urn:microsoft.com/office/officeart/2005/8/layout/bProcess3"/>
    <dgm:cxn modelId="{56ECC656-2F55-45A4-92FD-D4C2A2ED9596}" type="presParOf" srcId="{4C54066A-D5E7-41DF-97E3-B64B909E6BE2}" destId="{DD3F16D4-140A-4895-A0BE-075C88338F97}" srcOrd="6" destOrd="0" presId="urn:microsoft.com/office/officeart/2005/8/layout/bProcess3"/>
    <dgm:cxn modelId="{A82FF894-CB7C-45B1-9D00-B1FB6743C889}" type="presParOf" srcId="{4C54066A-D5E7-41DF-97E3-B64B909E6BE2}" destId="{838E26CF-60A3-4653-B5D0-3EF61C60BA56}" srcOrd="7" destOrd="0" presId="urn:microsoft.com/office/officeart/2005/8/layout/bProcess3"/>
    <dgm:cxn modelId="{34F3A2BC-956C-4097-A870-175F5EED890B}" type="presParOf" srcId="{838E26CF-60A3-4653-B5D0-3EF61C60BA56}" destId="{76C79BD0-10BD-48D7-A3F9-E4E6E07F3B9F}" srcOrd="0" destOrd="0" presId="urn:microsoft.com/office/officeart/2005/8/layout/bProcess3"/>
    <dgm:cxn modelId="{286A20FC-5080-4EDA-B005-A5691DB0038D}" type="presParOf" srcId="{4C54066A-D5E7-41DF-97E3-B64B909E6BE2}" destId="{2C2C1FFE-E86E-4214-93C8-286F65BBF19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5E1C4-3C62-4810-BA18-10103545F0B4}">
      <dsp:nvSpPr>
        <dsp:cNvPr id="0" name=""/>
        <dsp:cNvSpPr/>
      </dsp:nvSpPr>
      <dsp:spPr>
        <a:xfrm>
          <a:off x="3498202" y="800789"/>
          <a:ext cx="16975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97589" y="4572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500" kern="1200"/>
        </a:p>
      </dsp:txBody>
      <dsp:txXfrm>
        <a:off x="4303792" y="844700"/>
        <a:ext cx="86409" cy="3618"/>
      </dsp:txXfrm>
    </dsp:sp>
    <dsp:sp modelId="{753202B5-B090-48E5-BDA6-1783D76331AF}">
      <dsp:nvSpPr>
        <dsp:cNvPr id="0" name=""/>
        <dsp:cNvSpPr/>
      </dsp:nvSpPr>
      <dsp:spPr>
        <a:xfrm>
          <a:off x="688569" y="3079"/>
          <a:ext cx="2811433" cy="168685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4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Empty </a:t>
          </a: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반입</a:t>
          </a:r>
        </a:p>
      </dsp:txBody>
      <dsp:txXfrm>
        <a:off x="688569" y="3079"/>
        <a:ext cx="2811433" cy="1686859"/>
      </dsp:txXfrm>
    </dsp:sp>
    <dsp:sp modelId="{37EB1DD0-A1E0-45F4-92BA-02E01CF077FB}">
      <dsp:nvSpPr>
        <dsp:cNvPr id="0" name=""/>
        <dsp:cNvSpPr/>
      </dsp:nvSpPr>
      <dsp:spPr>
        <a:xfrm>
          <a:off x="2097413" y="1688139"/>
          <a:ext cx="4536494" cy="324760"/>
        </a:xfrm>
        <a:custGeom>
          <a:avLst/>
          <a:gdLst/>
          <a:ahLst/>
          <a:cxnLst/>
          <a:rect l="0" t="0" r="0" b="0"/>
          <a:pathLst>
            <a:path>
              <a:moveTo>
                <a:pt x="4536494" y="0"/>
              </a:moveTo>
              <a:lnTo>
                <a:pt x="4536494" y="179480"/>
              </a:lnTo>
              <a:lnTo>
                <a:pt x="0" y="179480"/>
              </a:lnTo>
              <a:lnTo>
                <a:pt x="0" y="32476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500" kern="1200"/>
        </a:p>
      </dsp:txBody>
      <dsp:txXfrm>
        <a:off x="4251900" y="1848710"/>
        <a:ext cx="227519" cy="3618"/>
      </dsp:txXfrm>
    </dsp:sp>
    <dsp:sp modelId="{52A22B0B-7ADF-4D82-809F-05EC829992DD}">
      <dsp:nvSpPr>
        <dsp:cNvPr id="0" name=""/>
        <dsp:cNvSpPr/>
      </dsp:nvSpPr>
      <dsp:spPr>
        <a:xfrm>
          <a:off x="5228191" y="3079"/>
          <a:ext cx="2811433" cy="168685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4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적재</a:t>
          </a:r>
        </a:p>
      </dsp:txBody>
      <dsp:txXfrm>
        <a:off x="5228191" y="3079"/>
        <a:ext cx="2811433" cy="1686859"/>
      </dsp:txXfrm>
    </dsp:sp>
    <dsp:sp modelId="{62D9FD2D-56D7-442A-B401-6C35244E82DB}">
      <dsp:nvSpPr>
        <dsp:cNvPr id="0" name=""/>
        <dsp:cNvSpPr/>
      </dsp:nvSpPr>
      <dsp:spPr>
        <a:xfrm>
          <a:off x="3501329" y="2843009"/>
          <a:ext cx="16944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94461" y="4572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500" kern="1200"/>
        </a:p>
      </dsp:txBody>
      <dsp:txXfrm>
        <a:off x="4305434" y="2886920"/>
        <a:ext cx="86253" cy="3618"/>
      </dsp:txXfrm>
    </dsp:sp>
    <dsp:sp modelId="{17690E52-B656-4008-9871-62EA0CF6A5D0}">
      <dsp:nvSpPr>
        <dsp:cNvPr id="0" name=""/>
        <dsp:cNvSpPr/>
      </dsp:nvSpPr>
      <dsp:spPr>
        <a:xfrm>
          <a:off x="691696" y="2045299"/>
          <a:ext cx="2811433" cy="168685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4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선사 </a:t>
          </a:r>
          <a:r>
            <a:rPr lang="en-US" altLang="ko-KR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SEAL</a:t>
          </a:r>
          <a:endParaRPr lang="ko-KR" altLang="en-US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sp:txBody>
      <dsp:txXfrm>
        <a:off x="691696" y="2045299"/>
        <a:ext cx="2811433" cy="1686859"/>
      </dsp:txXfrm>
    </dsp:sp>
    <dsp:sp modelId="{838E26CF-60A3-4653-B5D0-3EF61C60BA56}">
      <dsp:nvSpPr>
        <dsp:cNvPr id="0" name=""/>
        <dsp:cNvSpPr/>
      </dsp:nvSpPr>
      <dsp:spPr>
        <a:xfrm>
          <a:off x="4257645" y="3730359"/>
          <a:ext cx="2376262" cy="340099"/>
        </a:xfrm>
        <a:custGeom>
          <a:avLst/>
          <a:gdLst/>
          <a:ahLst/>
          <a:cxnLst/>
          <a:rect l="0" t="0" r="0" b="0"/>
          <a:pathLst>
            <a:path>
              <a:moveTo>
                <a:pt x="2376262" y="0"/>
              </a:moveTo>
              <a:lnTo>
                <a:pt x="2376262" y="187149"/>
              </a:lnTo>
              <a:lnTo>
                <a:pt x="0" y="187149"/>
              </a:lnTo>
              <a:lnTo>
                <a:pt x="0" y="340099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500" kern="1200"/>
        </a:p>
      </dsp:txBody>
      <dsp:txXfrm>
        <a:off x="5385651" y="3898600"/>
        <a:ext cx="120250" cy="3618"/>
      </dsp:txXfrm>
    </dsp:sp>
    <dsp:sp modelId="{DD3F16D4-140A-4895-A0BE-075C88338F97}">
      <dsp:nvSpPr>
        <dsp:cNvPr id="0" name=""/>
        <dsp:cNvSpPr/>
      </dsp:nvSpPr>
      <dsp:spPr>
        <a:xfrm>
          <a:off x="5228191" y="2045299"/>
          <a:ext cx="2811433" cy="1686859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4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당사 </a:t>
          </a:r>
          <a:r>
            <a:rPr lang="en-US" altLang="ko-KR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SEAL</a:t>
          </a:r>
          <a:endParaRPr lang="ko-KR" altLang="en-US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sp:txBody>
      <dsp:txXfrm>
        <a:off x="5228191" y="2045299"/>
        <a:ext cx="2811433" cy="1686859"/>
      </dsp:txXfrm>
    </dsp:sp>
    <dsp:sp modelId="{2C2C1FFE-E86E-4214-93C8-286F65BBF19B}">
      <dsp:nvSpPr>
        <dsp:cNvPr id="0" name=""/>
        <dsp:cNvSpPr/>
      </dsp:nvSpPr>
      <dsp:spPr>
        <a:xfrm>
          <a:off x="2851929" y="4102859"/>
          <a:ext cx="2811433" cy="1686859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4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STICKER SEAL</a:t>
          </a:r>
          <a:endParaRPr lang="ko-KR" altLang="en-US" sz="20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sp:txBody>
      <dsp:txXfrm>
        <a:off x="2851929" y="4102859"/>
        <a:ext cx="2811433" cy="1686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90D304DE-99B5-4214-A07E-0D4EC619953C}" type="datetimeFigureOut">
              <a:rPr lang="ko-KR" altLang="en-US" smtClean="0"/>
              <a:t>2023-07-31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12F04FEA-7AB3-426B-BA0D-CA5507CAE1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27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04FEA-7AB3-426B-BA0D-CA5507CAE18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003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0325" indent="-28376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38229" indent="-22669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594789" indent="-22669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1349" indent="-22669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07909" indent="-22669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64469" indent="-22669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1029" indent="-22669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77589" indent="-22669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B27FF66E-E823-4EE0-A573-03C230A20780}" type="slidenum">
              <a:rPr kumimoji="0" lang="ko-KR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kumimoji="0" lang="ko-KR" alt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04FEA-7AB3-426B-BA0D-CA5507CAE184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11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04FEA-7AB3-426B-BA0D-CA5507CAE184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11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4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0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5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7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4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9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4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1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4573E-F6AE-47E8-A5D7-4BCB2A2DFF8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83790-BC70-4AE4-8F29-A17DB58E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operation@dongsuero.com" TargetMode="External"/><Relationship Id="rId2" Type="http://schemas.openxmlformats.org/officeDocument/2006/relationships/hyperlink" Target="mailto:vietnam@dongsuero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ongnama@dongsuero.com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58" y="1916832"/>
            <a:ext cx="6420284" cy="102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D:\picture\BAWAH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97152"/>
            <a:ext cx="849694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42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2250" y="838200"/>
            <a:ext cx="769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600" b="1"/>
              <a:t> </a:t>
            </a:r>
            <a:r>
              <a:rPr kumimoji="1" lang="ko-KR" altLang="en-US" sz="1600" b="1"/>
              <a:t>자체 해외 사무소 </a:t>
            </a:r>
            <a:r>
              <a:rPr kumimoji="1" lang="en-US" altLang="ko-KR" sz="1600" b="1"/>
              <a:t>System</a:t>
            </a:r>
            <a:r>
              <a:rPr kumimoji="1" lang="ko-KR" altLang="en-US" sz="1600" b="1"/>
              <a:t>을 이용하여 신속</a:t>
            </a:r>
            <a:r>
              <a:rPr kumimoji="1" lang="en-US" altLang="ko-KR" sz="1600" b="1"/>
              <a:t>, </a:t>
            </a:r>
            <a:r>
              <a:rPr kumimoji="1" lang="ko-KR" altLang="en-US" sz="1600" b="1"/>
              <a:t>정확한 </a:t>
            </a:r>
            <a:r>
              <a:rPr kumimoji="1" lang="en-US" altLang="ko-KR" sz="1600" b="1"/>
              <a:t>Cargo tracing </a:t>
            </a:r>
            <a:r>
              <a:rPr kumimoji="1" lang="ko-KR" altLang="en-US" sz="1600" b="1"/>
              <a:t>및 운송 </a:t>
            </a:r>
            <a:r>
              <a:rPr kumimoji="1" lang="en-US" altLang="ko-KR" sz="1600" b="1"/>
              <a:t>Service 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549275" y="1611313"/>
            <a:ext cx="8874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ea typeface="굴림체" pitchFamily="49" charset="-127"/>
              </a:rPr>
              <a:t>Factory A</a:t>
            </a:r>
          </a:p>
        </p:txBody>
      </p:sp>
      <p:sp>
        <p:nvSpPr>
          <p:cNvPr id="6149" name="AutoShape 29"/>
          <p:cNvSpPr>
            <a:spLocks noChangeArrowheads="1"/>
          </p:cNvSpPr>
          <p:nvPr/>
        </p:nvSpPr>
        <p:spPr bwMode="auto">
          <a:xfrm rot="16200000" flipV="1">
            <a:off x="3357563" y="5265738"/>
            <a:ext cx="2232025" cy="288925"/>
          </a:xfrm>
          <a:prstGeom prst="triangle">
            <a:avLst>
              <a:gd name="adj" fmla="val 51435"/>
            </a:avLst>
          </a:prstGeom>
          <a:gradFill rotWithShape="0">
            <a:gsLst>
              <a:gs pos="0">
                <a:schemeClr val="bg1"/>
              </a:gs>
              <a:gs pos="100000">
                <a:srgbClr val="FF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50" name="AutoShape 30"/>
          <p:cNvSpPr>
            <a:spLocks noChangeArrowheads="1"/>
          </p:cNvSpPr>
          <p:nvPr/>
        </p:nvSpPr>
        <p:spPr bwMode="auto">
          <a:xfrm>
            <a:off x="441325" y="4332288"/>
            <a:ext cx="3695700" cy="2146300"/>
          </a:xfrm>
          <a:prstGeom prst="roundRect">
            <a:avLst>
              <a:gd name="adj" fmla="val 4218"/>
            </a:avLst>
          </a:prstGeom>
          <a:solidFill>
            <a:srgbClr val="D4F9F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en-US" dirty="0">
              <a:latin typeface="굴림" pitchFamily="50" charset="-127"/>
            </a:endParaRPr>
          </a:p>
        </p:txBody>
      </p:sp>
      <p:sp>
        <p:nvSpPr>
          <p:cNvPr id="6151" name="Rectangle 32"/>
          <p:cNvSpPr>
            <a:spLocks noChangeArrowheads="1"/>
          </p:cNvSpPr>
          <p:nvPr/>
        </p:nvSpPr>
        <p:spPr bwMode="auto">
          <a:xfrm>
            <a:off x="609600" y="4724400"/>
            <a:ext cx="327818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>
                <a:ea typeface="굴림체" pitchFamily="49" charset="-127"/>
              </a:rPr>
              <a:t>- </a:t>
            </a:r>
            <a:r>
              <a:rPr kumimoji="1" lang="ko-KR" altLang="en-US" sz="1200" b="1">
                <a:ea typeface="굴림체" pitchFamily="49" charset="-127"/>
              </a:rPr>
              <a:t>수출자와 연락하여 생산 및 선적 스케줄 확인</a:t>
            </a:r>
          </a:p>
        </p:txBody>
      </p:sp>
      <p:sp>
        <p:nvSpPr>
          <p:cNvPr id="6152" name="Rectangle 34"/>
          <p:cNvSpPr>
            <a:spLocks noChangeArrowheads="1"/>
          </p:cNvSpPr>
          <p:nvPr/>
        </p:nvSpPr>
        <p:spPr bwMode="auto">
          <a:xfrm>
            <a:off x="609600" y="5029200"/>
            <a:ext cx="1327864" cy="2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C.F.S Stuffing</a:t>
            </a:r>
          </a:p>
        </p:txBody>
      </p:sp>
      <p:sp>
        <p:nvSpPr>
          <p:cNvPr id="6153" name="Rectangle 36"/>
          <p:cNvSpPr>
            <a:spLocks noChangeArrowheads="1"/>
          </p:cNvSpPr>
          <p:nvPr/>
        </p:nvSpPr>
        <p:spPr bwMode="auto">
          <a:xfrm>
            <a:off x="609600" y="5334000"/>
            <a:ext cx="1367362" cy="49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</a:t>
            </a:r>
            <a:r>
              <a:rPr kumimoji="1" lang="ko-KR" altLang="en-US" sz="1200" b="1" dirty="0">
                <a:ea typeface="굴림체" pitchFamily="49" charset="-127"/>
              </a:rPr>
              <a:t>화물 </a:t>
            </a:r>
            <a:r>
              <a:rPr kumimoji="1" lang="en-US" altLang="ko-KR" sz="1200" b="1" dirty="0">
                <a:ea typeface="굴림체" pitchFamily="49" charset="-127"/>
              </a:rPr>
              <a:t>Inventory </a:t>
            </a:r>
          </a:p>
          <a:p>
            <a:pPr marL="171450" indent="-171450" algn="l" eaLnBrk="1" hangingPunct="1">
              <a:lnSpc>
                <a:spcPct val="110000"/>
              </a:lnSpc>
              <a:buFontTx/>
              <a:buChar char="-"/>
            </a:pPr>
            <a:endParaRPr kumimoji="1" lang="en-US" altLang="ko-KR" sz="1200" b="1" dirty="0">
              <a:ea typeface="굴림체" pitchFamily="49" charset="-127"/>
            </a:endParaRPr>
          </a:p>
        </p:txBody>
      </p:sp>
      <p:sp>
        <p:nvSpPr>
          <p:cNvPr id="6154" name="Rectangle 38"/>
          <p:cNvSpPr>
            <a:spLocks noChangeArrowheads="1"/>
          </p:cNvSpPr>
          <p:nvPr/>
        </p:nvSpPr>
        <p:spPr bwMode="auto">
          <a:xfrm>
            <a:off x="609600" y="5638800"/>
            <a:ext cx="27527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Customs  : </a:t>
            </a:r>
            <a:r>
              <a:rPr kumimoji="1" lang="ko-KR" altLang="en-US" sz="1200" b="1" dirty="0">
                <a:ea typeface="굴림체" pitchFamily="49" charset="-127"/>
              </a:rPr>
              <a:t>수출통관 </a:t>
            </a:r>
            <a:r>
              <a:rPr kumimoji="1" lang="en-US" altLang="ko-KR" sz="1200" b="1" dirty="0">
                <a:ea typeface="굴림체" pitchFamily="49" charset="-127"/>
              </a:rPr>
              <a:t>( </a:t>
            </a:r>
            <a:r>
              <a:rPr kumimoji="1" lang="ko-KR" altLang="en-US" sz="1200" b="1" dirty="0">
                <a:ea typeface="굴림체" pitchFamily="49" charset="-127"/>
              </a:rPr>
              <a:t>화주 </a:t>
            </a:r>
            <a:r>
              <a:rPr kumimoji="1" lang="ko-KR" altLang="en-US" sz="1200" b="1" dirty="0" err="1">
                <a:ea typeface="굴림체" pitchFamily="49" charset="-127"/>
              </a:rPr>
              <a:t>요구시</a:t>
            </a:r>
            <a:r>
              <a:rPr kumimoji="1" lang="ko-KR" altLang="en-US" sz="1200" b="1" dirty="0">
                <a:ea typeface="굴림체" pitchFamily="49" charset="-127"/>
              </a:rPr>
              <a:t> </a:t>
            </a:r>
            <a:r>
              <a:rPr kumimoji="1" lang="en-US" altLang="ko-KR" sz="1200" b="1" dirty="0">
                <a:ea typeface="굴림체" pitchFamily="49" charset="-127"/>
              </a:rPr>
              <a:t>)</a:t>
            </a:r>
          </a:p>
        </p:txBody>
      </p:sp>
      <p:sp>
        <p:nvSpPr>
          <p:cNvPr id="6155" name="Rectangle 40"/>
          <p:cNvSpPr>
            <a:spLocks noChangeArrowheads="1"/>
          </p:cNvSpPr>
          <p:nvPr/>
        </p:nvSpPr>
        <p:spPr bwMode="auto">
          <a:xfrm>
            <a:off x="609600" y="5943600"/>
            <a:ext cx="1813702" cy="2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Transport : </a:t>
            </a:r>
            <a:r>
              <a:rPr kumimoji="1" lang="en-US" altLang="ko-KR" sz="1200" b="1" dirty="0"/>
              <a:t>Trucking</a:t>
            </a:r>
            <a:endParaRPr kumimoji="1" lang="en-US" altLang="ko-KR" sz="1200" b="1" dirty="0">
              <a:ea typeface="굴림체" pitchFamily="49" charset="-127"/>
            </a:endParaRPr>
          </a:p>
        </p:txBody>
      </p:sp>
      <p:sp>
        <p:nvSpPr>
          <p:cNvPr id="6156" name="AutoShape 45"/>
          <p:cNvSpPr>
            <a:spLocks noChangeArrowheads="1"/>
          </p:cNvSpPr>
          <p:nvPr/>
        </p:nvSpPr>
        <p:spPr bwMode="auto">
          <a:xfrm>
            <a:off x="4979988" y="4332288"/>
            <a:ext cx="3886200" cy="2184400"/>
          </a:xfrm>
          <a:prstGeom prst="roundRect">
            <a:avLst>
              <a:gd name="adj" fmla="val 336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en-US">
              <a:latin typeface="굴림" pitchFamily="50" charset="-127"/>
            </a:endParaRPr>
          </a:p>
        </p:txBody>
      </p:sp>
      <p:sp>
        <p:nvSpPr>
          <p:cNvPr id="6157" name="AutoShape 5"/>
          <p:cNvSpPr>
            <a:spLocks noChangeArrowheads="1"/>
          </p:cNvSpPr>
          <p:nvPr/>
        </p:nvSpPr>
        <p:spPr bwMode="auto">
          <a:xfrm>
            <a:off x="5486400" y="4953000"/>
            <a:ext cx="2274888" cy="2889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200" b="1">
                <a:latin typeface="굴림" pitchFamily="50" charset="-127"/>
              </a:rPr>
              <a:t>화물 입고 현황을 적시에 보고</a:t>
            </a: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2608263" y="1930400"/>
            <a:ext cx="2884487" cy="217805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latinLnBrk="1">
              <a:defRPr/>
            </a:pPr>
            <a:endParaRPr kumimoji="1" lang="ko-KR" altLang="en-US">
              <a:latin typeface="굴림" pitchFamily="50" charset="-127"/>
            </a:endParaRPr>
          </a:p>
        </p:txBody>
      </p:sp>
      <p:sp>
        <p:nvSpPr>
          <p:cNvPr id="6159" name="Text Box 7"/>
          <p:cNvSpPr txBox="1">
            <a:spLocks noChangeArrowheads="1"/>
          </p:cNvSpPr>
          <p:nvPr/>
        </p:nvSpPr>
        <p:spPr bwMode="auto">
          <a:xfrm>
            <a:off x="3559175" y="1371600"/>
            <a:ext cx="1157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b="1" u="sng" dirty="0"/>
              <a:t>Concept</a:t>
            </a:r>
            <a:r>
              <a:rPr kumimoji="1" lang="en-US" altLang="ko-KR" sz="1400" b="1" u="sng" dirty="0"/>
              <a:t> </a:t>
            </a:r>
          </a:p>
        </p:txBody>
      </p:sp>
      <p:sp>
        <p:nvSpPr>
          <p:cNvPr id="6160" name="Rectangle 8"/>
          <p:cNvSpPr>
            <a:spLocks noChangeArrowheads="1"/>
          </p:cNvSpPr>
          <p:nvPr/>
        </p:nvSpPr>
        <p:spPr bwMode="auto">
          <a:xfrm>
            <a:off x="5943600" y="1600200"/>
            <a:ext cx="1295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61" name="Text Box 9"/>
          <p:cNvSpPr txBox="1">
            <a:spLocks noChangeArrowheads="1"/>
          </p:cNvSpPr>
          <p:nvPr/>
        </p:nvSpPr>
        <p:spPr bwMode="auto">
          <a:xfrm>
            <a:off x="5921375" y="1676400"/>
            <a:ext cx="1242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400" b="1" dirty="0"/>
              <a:t>인천물류센터</a:t>
            </a:r>
            <a:endParaRPr kumimoji="1" lang="en-US" altLang="ko-KR" sz="1400" b="1" dirty="0"/>
          </a:p>
        </p:txBody>
      </p:sp>
      <p:graphicFrame>
        <p:nvGraphicFramePr>
          <p:cNvPr id="6162" name="Object 10"/>
          <p:cNvGraphicFramePr>
            <a:graphicFrameLocks noChangeAspect="1"/>
          </p:cNvGraphicFramePr>
          <p:nvPr/>
        </p:nvGraphicFramePr>
        <p:xfrm>
          <a:off x="6019800" y="2057400"/>
          <a:ext cx="12080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" name="클립" r:id="rId3" imgW="5905500" imgH="3697288" progId="MS_ClipArt_Gallery.2">
                  <p:embed/>
                </p:oleObj>
              </mc:Choice>
              <mc:Fallback>
                <p:oleObj name="클립" r:id="rId3" imgW="5905500" imgH="36972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057400"/>
                        <a:ext cx="120808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3" name="Rectangle 11"/>
          <p:cNvSpPr>
            <a:spLocks noChangeArrowheads="1"/>
          </p:cNvSpPr>
          <p:nvPr/>
        </p:nvSpPr>
        <p:spPr bwMode="auto">
          <a:xfrm>
            <a:off x="3146425" y="2274888"/>
            <a:ext cx="1871663" cy="1293812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64" name="Text Box 12"/>
          <p:cNvSpPr txBox="1">
            <a:spLocks noChangeArrowheads="1"/>
          </p:cNvSpPr>
          <p:nvPr/>
        </p:nvSpPr>
        <p:spPr bwMode="auto">
          <a:xfrm>
            <a:off x="2971800" y="2298700"/>
            <a:ext cx="1965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400" b="1" dirty="0"/>
              <a:t>                HUB</a:t>
            </a:r>
          </a:p>
          <a:p>
            <a:pPr algn="l" eaLnBrk="1" latinLnBrk="1" hangingPunct="1"/>
            <a:r>
              <a:rPr kumimoji="1" lang="en-US" altLang="ko-KR" sz="1400" b="1" dirty="0"/>
              <a:t>      </a:t>
            </a:r>
            <a:r>
              <a:rPr kumimoji="1" lang="ko-KR" altLang="en-US" sz="1400" b="1" dirty="0" err="1"/>
              <a:t>하이퐁</a:t>
            </a:r>
            <a:r>
              <a:rPr kumimoji="1" lang="ko-KR" altLang="en-US" sz="1400" b="1" dirty="0"/>
              <a:t> 물류센터</a:t>
            </a:r>
            <a:endParaRPr kumimoji="1" lang="en-US" altLang="ko-KR" sz="1400" b="1" dirty="0"/>
          </a:p>
        </p:txBody>
      </p:sp>
      <p:graphicFrame>
        <p:nvGraphicFramePr>
          <p:cNvPr id="6165" name="Object 13"/>
          <p:cNvGraphicFramePr>
            <a:graphicFrameLocks noChangeAspect="1"/>
          </p:cNvGraphicFramePr>
          <p:nvPr/>
        </p:nvGraphicFramePr>
        <p:xfrm>
          <a:off x="3476625" y="2816225"/>
          <a:ext cx="114776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" name="클립" r:id="rId5" imgW="5281613" imgH="2430463" progId="MS_ClipArt_Gallery.2">
                  <p:embed/>
                </p:oleObj>
              </mc:Choice>
              <mc:Fallback>
                <p:oleObj name="클립" r:id="rId5" imgW="5281613" imgH="24304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2816225"/>
                        <a:ext cx="114776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Oval 14"/>
          <p:cNvSpPr>
            <a:spLocks noChangeArrowheads="1"/>
          </p:cNvSpPr>
          <p:nvPr/>
        </p:nvSpPr>
        <p:spPr bwMode="auto">
          <a:xfrm>
            <a:off x="1401763" y="2695575"/>
            <a:ext cx="228600" cy="2619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67" name="Text Box 15"/>
          <p:cNvSpPr txBox="1">
            <a:spLocks noChangeArrowheads="1"/>
          </p:cNvSpPr>
          <p:nvPr/>
        </p:nvSpPr>
        <p:spPr bwMode="auto">
          <a:xfrm>
            <a:off x="514350" y="2698750"/>
            <a:ext cx="106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ea typeface="굴림체" pitchFamily="49" charset="-127"/>
              </a:rPr>
              <a:t>Factory B</a:t>
            </a:r>
          </a:p>
        </p:txBody>
      </p:sp>
      <p:sp>
        <p:nvSpPr>
          <p:cNvPr id="6168" name="Line 16"/>
          <p:cNvSpPr>
            <a:spLocks noChangeShapeType="1"/>
          </p:cNvSpPr>
          <p:nvPr/>
        </p:nvSpPr>
        <p:spPr bwMode="auto">
          <a:xfrm>
            <a:off x="1782763" y="28956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69" name="Line 17"/>
          <p:cNvSpPr>
            <a:spLocks noChangeShapeType="1"/>
          </p:cNvSpPr>
          <p:nvPr/>
        </p:nvSpPr>
        <p:spPr bwMode="auto">
          <a:xfrm flipV="1">
            <a:off x="5029200" y="1930400"/>
            <a:ext cx="836613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0" name="Line 18"/>
          <p:cNvSpPr>
            <a:spLocks noChangeShapeType="1"/>
          </p:cNvSpPr>
          <p:nvPr/>
        </p:nvSpPr>
        <p:spPr bwMode="auto">
          <a:xfrm flipH="1" flipV="1">
            <a:off x="4994275" y="3124200"/>
            <a:ext cx="871538" cy="307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1" name="Oval 19"/>
          <p:cNvSpPr>
            <a:spLocks noChangeArrowheads="1"/>
          </p:cNvSpPr>
          <p:nvPr/>
        </p:nvSpPr>
        <p:spPr bwMode="auto">
          <a:xfrm>
            <a:off x="1428750" y="1628775"/>
            <a:ext cx="228600" cy="2619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72" name="Line 20"/>
          <p:cNvSpPr>
            <a:spLocks noChangeShapeType="1"/>
          </p:cNvSpPr>
          <p:nvPr/>
        </p:nvSpPr>
        <p:spPr bwMode="auto">
          <a:xfrm>
            <a:off x="1689100" y="1770062"/>
            <a:ext cx="1282700" cy="7445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3" name="Oval 22"/>
          <p:cNvSpPr>
            <a:spLocks noChangeArrowheads="1"/>
          </p:cNvSpPr>
          <p:nvPr/>
        </p:nvSpPr>
        <p:spPr bwMode="auto">
          <a:xfrm>
            <a:off x="1387475" y="3711575"/>
            <a:ext cx="228600" cy="2619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74" name="Line 23"/>
          <p:cNvSpPr>
            <a:spLocks noChangeShapeType="1"/>
          </p:cNvSpPr>
          <p:nvPr/>
        </p:nvSpPr>
        <p:spPr bwMode="auto">
          <a:xfrm flipV="1">
            <a:off x="1647825" y="3359150"/>
            <a:ext cx="1323975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485775" y="3708400"/>
            <a:ext cx="106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ea typeface="굴림체" pitchFamily="49" charset="-127"/>
              </a:rPr>
              <a:t>Factory C</a:t>
            </a:r>
          </a:p>
        </p:txBody>
      </p:sp>
      <p:sp>
        <p:nvSpPr>
          <p:cNvPr id="6176" name="Rectangle 25"/>
          <p:cNvSpPr>
            <a:spLocks noChangeArrowheads="1"/>
          </p:cNvSpPr>
          <p:nvPr/>
        </p:nvSpPr>
        <p:spPr bwMode="auto">
          <a:xfrm>
            <a:off x="5937250" y="2890838"/>
            <a:ext cx="1790700" cy="936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77" name="Text Box 26"/>
          <p:cNvSpPr txBox="1">
            <a:spLocks noChangeArrowheads="1"/>
          </p:cNvSpPr>
          <p:nvPr/>
        </p:nvSpPr>
        <p:spPr bwMode="auto">
          <a:xfrm>
            <a:off x="6077609" y="2954338"/>
            <a:ext cx="14975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400" b="1" dirty="0"/>
              <a:t> Buyer </a:t>
            </a:r>
            <a:r>
              <a:rPr kumimoji="1" lang="ko-KR" altLang="en-US" sz="1400" b="1" dirty="0"/>
              <a:t>물류센터</a:t>
            </a:r>
            <a:endParaRPr kumimoji="1" lang="en-US" altLang="ko-KR" sz="1400" b="1" dirty="0"/>
          </a:p>
        </p:txBody>
      </p:sp>
      <p:graphicFrame>
        <p:nvGraphicFramePr>
          <p:cNvPr id="6178" name="Object 27"/>
          <p:cNvGraphicFramePr>
            <a:graphicFrameLocks noChangeAspect="1"/>
          </p:cNvGraphicFramePr>
          <p:nvPr/>
        </p:nvGraphicFramePr>
        <p:xfrm>
          <a:off x="6196013" y="3359150"/>
          <a:ext cx="12080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" name="클립" r:id="rId7" imgW="5905500" imgH="3697288" progId="MS_ClipArt_Gallery.2">
                  <p:embed/>
                </p:oleObj>
              </mc:Choice>
              <mc:Fallback>
                <p:oleObj name="클립" r:id="rId7" imgW="5905500" imgH="36972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6013" y="3359150"/>
                        <a:ext cx="120808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9" name="Rectangle 31"/>
          <p:cNvSpPr>
            <a:spLocks noChangeArrowheads="1"/>
          </p:cNvSpPr>
          <p:nvPr/>
        </p:nvSpPr>
        <p:spPr bwMode="auto">
          <a:xfrm>
            <a:off x="361950" y="4116388"/>
            <a:ext cx="90805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80" name="Rectangle 42"/>
          <p:cNvSpPr>
            <a:spLocks noChangeArrowheads="1"/>
          </p:cNvSpPr>
          <p:nvPr/>
        </p:nvSpPr>
        <p:spPr bwMode="auto">
          <a:xfrm>
            <a:off x="304800" y="4154488"/>
            <a:ext cx="11080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400" b="1">
                <a:ea typeface="굴림체" pitchFamily="49" charset="-127"/>
              </a:rPr>
              <a:t> Hub </a:t>
            </a:r>
            <a:r>
              <a:rPr kumimoji="1" lang="ko-KR" altLang="en-US" sz="1200" b="1">
                <a:ea typeface="굴림체" pitchFamily="49" charset="-127"/>
              </a:rPr>
              <a:t>역할</a:t>
            </a:r>
          </a:p>
        </p:txBody>
      </p:sp>
      <p:sp>
        <p:nvSpPr>
          <p:cNvPr id="6181" name="AutoShape 47"/>
          <p:cNvSpPr>
            <a:spLocks noChangeArrowheads="1"/>
          </p:cNvSpPr>
          <p:nvPr/>
        </p:nvSpPr>
        <p:spPr bwMode="auto">
          <a:xfrm>
            <a:off x="4648200" y="4572000"/>
            <a:ext cx="762000" cy="304800"/>
          </a:xfrm>
          <a:prstGeom prst="homePlate">
            <a:avLst>
              <a:gd name="adj" fmla="val 3949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P/BOOKING</a:t>
            </a:r>
          </a:p>
        </p:txBody>
      </p:sp>
      <p:sp>
        <p:nvSpPr>
          <p:cNvPr id="6182" name="AutoShape 51"/>
          <p:cNvSpPr>
            <a:spLocks noChangeArrowheads="1"/>
          </p:cNvSpPr>
          <p:nvPr/>
        </p:nvSpPr>
        <p:spPr bwMode="auto">
          <a:xfrm>
            <a:off x="4648200" y="4953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BOOKING</a:t>
            </a:r>
          </a:p>
        </p:txBody>
      </p:sp>
      <p:sp>
        <p:nvSpPr>
          <p:cNvPr id="6183" name="AutoShape 53"/>
          <p:cNvSpPr>
            <a:spLocks noChangeArrowheads="1"/>
          </p:cNvSpPr>
          <p:nvPr/>
        </p:nvSpPr>
        <p:spPr bwMode="auto">
          <a:xfrm>
            <a:off x="4648200" y="5334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LOCATION</a:t>
            </a:r>
          </a:p>
        </p:txBody>
      </p:sp>
      <p:sp>
        <p:nvSpPr>
          <p:cNvPr id="6184" name="Rectangle 54"/>
          <p:cNvSpPr>
            <a:spLocks noChangeArrowheads="1"/>
          </p:cNvSpPr>
          <p:nvPr/>
        </p:nvSpPr>
        <p:spPr bwMode="auto">
          <a:xfrm>
            <a:off x="5486400" y="5334000"/>
            <a:ext cx="32766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200" b="1">
                <a:latin typeface="Times New Roman" charset="0"/>
              </a:rPr>
              <a:t>본사의 지시대로 </a:t>
            </a:r>
            <a:r>
              <a:rPr kumimoji="1" lang="en-US" altLang="ko-KR" sz="1200" b="1">
                <a:latin typeface="Times New Roman" charset="0"/>
              </a:rPr>
              <a:t>STUFFING </a:t>
            </a:r>
            <a:r>
              <a:rPr kumimoji="1" lang="ko-KR" altLang="en-US" sz="1200" b="1">
                <a:latin typeface="Times New Roman" charset="0"/>
              </a:rPr>
              <a:t>및 선적스케줄 작성</a:t>
            </a:r>
            <a:r>
              <a:rPr kumimoji="1" lang="ko-KR" altLang="en-US" sz="1100" b="1">
                <a:latin typeface="Times New Roman" charset="0"/>
              </a:rPr>
              <a:t> </a:t>
            </a:r>
          </a:p>
        </p:txBody>
      </p:sp>
      <p:sp>
        <p:nvSpPr>
          <p:cNvPr id="6185" name="AutoShape 55"/>
          <p:cNvSpPr>
            <a:spLocks noChangeArrowheads="1"/>
          </p:cNvSpPr>
          <p:nvPr/>
        </p:nvSpPr>
        <p:spPr bwMode="auto">
          <a:xfrm>
            <a:off x="4648200" y="5715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OPERATION</a:t>
            </a:r>
          </a:p>
        </p:txBody>
      </p:sp>
      <p:sp>
        <p:nvSpPr>
          <p:cNvPr id="6186" name="Rectangle 56"/>
          <p:cNvSpPr>
            <a:spLocks noChangeArrowheads="1"/>
          </p:cNvSpPr>
          <p:nvPr/>
        </p:nvSpPr>
        <p:spPr bwMode="auto">
          <a:xfrm>
            <a:off x="5486400" y="5638800"/>
            <a:ext cx="33528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100" b="1" dirty="0" err="1">
                <a:latin typeface="Times New Roman" charset="0"/>
              </a:rPr>
              <a:t>선적지</a:t>
            </a:r>
            <a:r>
              <a:rPr kumimoji="1" lang="ko-KR" altLang="en-US" sz="1100" b="1" dirty="0">
                <a:latin typeface="Times New Roman" charset="0"/>
              </a:rPr>
              <a:t> 상황을 </a:t>
            </a:r>
            <a:r>
              <a:rPr kumimoji="1" lang="ko-KR" altLang="en-US" sz="1100" b="1" dirty="0" err="1">
                <a:latin typeface="Times New Roman" charset="0"/>
              </a:rPr>
              <a:t>수화주</a:t>
            </a:r>
            <a:r>
              <a:rPr kumimoji="1" lang="ko-KR" altLang="en-US" sz="1100" b="1" dirty="0">
                <a:latin typeface="Times New Roman" charset="0"/>
              </a:rPr>
              <a:t> 및 한국 담당자에게 신속히 보고</a:t>
            </a:r>
          </a:p>
        </p:txBody>
      </p:sp>
      <p:sp>
        <p:nvSpPr>
          <p:cNvPr id="6187" name="AutoShape 57"/>
          <p:cNvSpPr>
            <a:spLocks noChangeArrowheads="1"/>
          </p:cNvSpPr>
          <p:nvPr/>
        </p:nvSpPr>
        <p:spPr bwMode="auto">
          <a:xfrm>
            <a:off x="4648200" y="6096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DELIVERY</a:t>
            </a:r>
          </a:p>
        </p:txBody>
      </p:sp>
      <p:sp>
        <p:nvSpPr>
          <p:cNvPr id="6188" name="Rectangle 58"/>
          <p:cNvSpPr>
            <a:spLocks noChangeArrowheads="1"/>
          </p:cNvSpPr>
          <p:nvPr/>
        </p:nvSpPr>
        <p:spPr bwMode="auto">
          <a:xfrm>
            <a:off x="5486400" y="6172200"/>
            <a:ext cx="30480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100" b="1" dirty="0">
                <a:latin typeface="Times New Roman" charset="0"/>
              </a:rPr>
              <a:t>화주 지시에 따른 도착지 각 </a:t>
            </a:r>
            <a:r>
              <a:rPr kumimoji="1" lang="ko-KR" altLang="en-US" sz="1100" b="1" dirty="0" err="1">
                <a:latin typeface="Times New Roman" charset="0"/>
              </a:rPr>
              <a:t>납품처로</a:t>
            </a:r>
            <a:r>
              <a:rPr kumimoji="1" lang="ko-KR" altLang="en-US" sz="1100" b="1" dirty="0">
                <a:latin typeface="Times New Roman" charset="0"/>
              </a:rPr>
              <a:t> 배송</a:t>
            </a:r>
          </a:p>
        </p:txBody>
      </p:sp>
      <p:sp>
        <p:nvSpPr>
          <p:cNvPr id="6189" name="Rectangle 59"/>
          <p:cNvSpPr>
            <a:spLocks noChangeArrowheads="1"/>
          </p:cNvSpPr>
          <p:nvPr/>
        </p:nvSpPr>
        <p:spPr bwMode="auto">
          <a:xfrm>
            <a:off x="4710113" y="4116388"/>
            <a:ext cx="990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0" name="Rectangle 60"/>
          <p:cNvSpPr>
            <a:spLocks noChangeArrowheads="1"/>
          </p:cNvSpPr>
          <p:nvPr/>
        </p:nvSpPr>
        <p:spPr bwMode="auto">
          <a:xfrm>
            <a:off x="4662488" y="4116388"/>
            <a:ext cx="99536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400" b="1">
                <a:ea typeface="굴림체" pitchFamily="49" charset="-127"/>
              </a:rPr>
              <a:t> </a:t>
            </a:r>
            <a:r>
              <a:rPr kumimoji="1" lang="ko-KR" altLang="en-US" sz="1200" b="1">
                <a:ea typeface="굴림체" pitchFamily="49" charset="-127"/>
              </a:rPr>
              <a:t>화주서비스</a:t>
            </a:r>
          </a:p>
        </p:txBody>
      </p:sp>
      <p:sp>
        <p:nvSpPr>
          <p:cNvPr id="6191" name="Line 64"/>
          <p:cNvSpPr>
            <a:spLocks noChangeShapeType="1"/>
          </p:cNvSpPr>
          <p:nvPr/>
        </p:nvSpPr>
        <p:spPr bwMode="auto">
          <a:xfrm>
            <a:off x="8296275" y="4883150"/>
            <a:ext cx="0" cy="3794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92" name="AutoShape 65"/>
          <p:cNvSpPr>
            <a:spLocks noChangeArrowheads="1"/>
          </p:cNvSpPr>
          <p:nvPr/>
        </p:nvSpPr>
        <p:spPr bwMode="auto">
          <a:xfrm>
            <a:off x="5486400" y="4572000"/>
            <a:ext cx="3352800" cy="34448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200" b="1">
                <a:latin typeface="굴림" pitchFamily="50" charset="-127"/>
              </a:rPr>
              <a:t>수출자 상황 수시로 한국 화주 담당자에게 보고</a:t>
            </a:r>
          </a:p>
        </p:txBody>
      </p:sp>
      <p:sp>
        <p:nvSpPr>
          <p:cNvPr id="6196" name="Oval 19"/>
          <p:cNvSpPr>
            <a:spLocks noChangeArrowheads="1"/>
          </p:cNvSpPr>
          <p:nvPr/>
        </p:nvSpPr>
        <p:spPr bwMode="auto">
          <a:xfrm>
            <a:off x="7620000" y="1371600"/>
            <a:ext cx="228600" cy="2619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7" name="Oval 14"/>
          <p:cNvSpPr>
            <a:spLocks noChangeArrowheads="1"/>
          </p:cNvSpPr>
          <p:nvPr/>
        </p:nvSpPr>
        <p:spPr bwMode="auto">
          <a:xfrm>
            <a:off x="7620000" y="1905000"/>
            <a:ext cx="228600" cy="2619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8" name="Oval 22"/>
          <p:cNvSpPr>
            <a:spLocks noChangeArrowheads="1"/>
          </p:cNvSpPr>
          <p:nvPr/>
        </p:nvSpPr>
        <p:spPr bwMode="auto">
          <a:xfrm>
            <a:off x="7620000" y="2438400"/>
            <a:ext cx="228600" cy="2619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9" name="Text Box 21"/>
          <p:cNvSpPr txBox="1">
            <a:spLocks noChangeArrowheads="1"/>
          </p:cNvSpPr>
          <p:nvPr/>
        </p:nvSpPr>
        <p:spPr bwMode="auto">
          <a:xfrm>
            <a:off x="7839075" y="1362075"/>
            <a:ext cx="9185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solidFill>
                  <a:srgbClr val="090E11"/>
                </a:solidFill>
                <a:ea typeface="굴림체" pitchFamily="49" charset="-127"/>
              </a:rPr>
              <a:t> </a:t>
            </a:r>
            <a:r>
              <a:rPr kumimoji="1" lang="en-US" altLang="ko-KR" sz="1400" b="1" dirty="0">
                <a:solidFill>
                  <a:srgbClr val="090E11"/>
                </a:solidFill>
                <a:ea typeface="굴림체" pitchFamily="49" charset="-127"/>
              </a:rPr>
              <a:t>A Brand</a:t>
            </a:r>
            <a:endParaRPr kumimoji="1" lang="ko-KR" altLang="en-US" sz="1400" b="1" dirty="0">
              <a:solidFill>
                <a:srgbClr val="090E11"/>
              </a:solidFill>
              <a:ea typeface="굴림체" pitchFamily="49" charset="-127"/>
            </a:endParaRPr>
          </a:p>
        </p:txBody>
      </p:sp>
      <p:sp>
        <p:nvSpPr>
          <p:cNvPr id="6200" name="Text Box 21"/>
          <p:cNvSpPr txBox="1">
            <a:spLocks noChangeArrowheads="1"/>
          </p:cNvSpPr>
          <p:nvPr/>
        </p:nvSpPr>
        <p:spPr bwMode="auto">
          <a:xfrm>
            <a:off x="7839075" y="1905000"/>
            <a:ext cx="9252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solidFill>
                  <a:srgbClr val="090E11"/>
                </a:solidFill>
                <a:ea typeface="굴림체" pitchFamily="49" charset="-127"/>
              </a:rPr>
              <a:t> </a:t>
            </a:r>
            <a:r>
              <a:rPr kumimoji="1" lang="en-US" altLang="ko-KR" sz="1400" b="1" dirty="0">
                <a:solidFill>
                  <a:srgbClr val="090E11"/>
                </a:solidFill>
                <a:ea typeface="굴림체" pitchFamily="49" charset="-127"/>
              </a:rPr>
              <a:t>B Brand</a:t>
            </a:r>
            <a:endParaRPr kumimoji="1" lang="ko-KR" altLang="en-US" sz="1400" b="1" dirty="0">
              <a:solidFill>
                <a:srgbClr val="090E11"/>
              </a:solidFill>
              <a:ea typeface="굴림체" pitchFamily="49" charset="-127"/>
            </a:endParaRPr>
          </a:p>
        </p:txBody>
      </p:sp>
      <p:sp>
        <p:nvSpPr>
          <p:cNvPr id="6201" name="Text Box 21"/>
          <p:cNvSpPr txBox="1">
            <a:spLocks noChangeArrowheads="1"/>
          </p:cNvSpPr>
          <p:nvPr/>
        </p:nvSpPr>
        <p:spPr bwMode="auto">
          <a:xfrm>
            <a:off x="7839075" y="2438400"/>
            <a:ext cx="9252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solidFill>
                  <a:srgbClr val="090E11"/>
                </a:solidFill>
                <a:ea typeface="굴림체" pitchFamily="49" charset="-127"/>
              </a:rPr>
              <a:t> </a:t>
            </a:r>
            <a:r>
              <a:rPr kumimoji="1" lang="en-US" altLang="ko-KR" sz="1400" b="1" dirty="0">
                <a:solidFill>
                  <a:srgbClr val="090E11"/>
                </a:solidFill>
                <a:ea typeface="굴림체" pitchFamily="49" charset="-127"/>
              </a:rPr>
              <a:t>C Brand</a:t>
            </a:r>
            <a:endParaRPr kumimoji="1" lang="ko-KR" altLang="en-US" sz="1400" b="1" dirty="0">
              <a:solidFill>
                <a:srgbClr val="090E11"/>
              </a:solidFill>
              <a:ea typeface="굴림체" pitchFamily="49" charset="-127"/>
            </a:endParaRPr>
          </a:p>
        </p:txBody>
      </p:sp>
      <p:sp>
        <p:nvSpPr>
          <p:cNvPr id="6202" name="Line 83"/>
          <p:cNvSpPr>
            <a:spLocks noChangeShapeType="1"/>
          </p:cNvSpPr>
          <p:nvPr/>
        </p:nvSpPr>
        <p:spPr bwMode="auto">
          <a:xfrm flipV="1">
            <a:off x="7239000" y="1600200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203" name="Line 84"/>
          <p:cNvSpPr>
            <a:spLocks noChangeShapeType="1"/>
          </p:cNvSpPr>
          <p:nvPr/>
        </p:nvSpPr>
        <p:spPr bwMode="auto">
          <a:xfrm>
            <a:off x="7239000" y="2057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204" name="Line 86"/>
          <p:cNvSpPr>
            <a:spLocks noChangeShapeType="1"/>
          </p:cNvSpPr>
          <p:nvPr/>
        </p:nvSpPr>
        <p:spPr bwMode="auto">
          <a:xfrm>
            <a:off x="7239000" y="2286000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205" name="Rectangle 56"/>
          <p:cNvSpPr>
            <a:spLocks noChangeArrowheads="1"/>
          </p:cNvSpPr>
          <p:nvPr/>
        </p:nvSpPr>
        <p:spPr bwMode="auto">
          <a:xfrm>
            <a:off x="5486400" y="5867400"/>
            <a:ext cx="27432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100" b="1">
                <a:latin typeface="Times New Roman" charset="0"/>
              </a:rPr>
              <a:t>도착지 화물 분리 작업</a:t>
            </a: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31359" y="196760"/>
            <a:ext cx="3369833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ko-KR" altLang="en-US" sz="2400" b="1">
                <a:latin typeface="HY헤드라인M" panose="02030600000101010101" pitchFamily="18" charset="-127"/>
                <a:ea typeface="HY헤드라인M" panose="02030600000101010101" pitchFamily="18" charset="-127"/>
              </a:rPr>
              <a:t>완제품 </a:t>
            </a:r>
            <a:r>
              <a:rPr lang="en-US" altLang="ko-KR" sz="2400" b="1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Consol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567625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2276872"/>
            <a:ext cx="2664295" cy="187220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437112"/>
            <a:ext cx="2664295" cy="1872208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1840" y="4438938"/>
            <a:ext cx="2808312" cy="1870382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3670" y="776083"/>
            <a:ext cx="507191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DONGSUE Warehouse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5 TON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2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 3.5 TON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2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1 TON : 4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 descr="C:\Users\USER\Desktop\KakaoTalk_20180305_1322514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437112"/>
            <a:ext cx="266429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2808312" cy="187220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5" y="2255330"/>
            <a:ext cx="2664295" cy="18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3528" y="4046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동서 완제품 납품 서비스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91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179388" y="157163"/>
            <a:ext cx="2778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pic>
        <p:nvPicPr>
          <p:cNvPr id="22531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/>
          <a:stretch>
            <a:fillRect/>
          </a:stretch>
        </p:blipFill>
        <p:spPr bwMode="auto">
          <a:xfrm>
            <a:off x="457200" y="827238"/>
            <a:ext cx="3136465" cy="27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457200" y="3915632"/>
            <a:ext cx="8219256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4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㈜</a:t>
            </a:r>
            <a:r>
              <a:rPr lang="ko-KR" altLang="en-US" sz="2400" b="1" dirty="0" err="1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동서로지스틱스</a:t>
            </a:r>
            <a:r>
              <a:rPr lang="ko-KR" altLang="en-US" sz="24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 인천물류센터</a:t>
            </a:r>
            <a:r>
              <a:rPr lang="ko-KR" altLang="en-US" sz="1200" dirty="0">
                <a:latin typeface="휴먼둥근헤드라인" pitchFamily="18" charset="-127"/>
                <a:ea typeface="휴먼둥근헤드라인" pitchFamily="18" charset="-127"/>
              </a:rPr>
              <a:t>    </a:t>
            </a:r>
            <a:endParaRPr lang="en-US" altLang="ko-KR" sz="1200" dirty="0">
              <a:latin typeface="휴먼둥근헤드라인" pitchFamily="18" charset="-127"/>
              <a:ea typeface="휴먼둥근헤드라인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1200" dirty="0">
              <a:latin typeface="휴먼둥근헤드라인" pitchFamily="18" charset="-127"/>
              <a:ea typeface="휴먼둥근헤드라인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1200" dirty="0">
              <a:latin typeface="휴먼둥근헤드라인" pitchFamily="18" charset="-127"/>
              <a:ea typeface="휴먼둥근헤드라인" pitchFamily="18" charset="-127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+mj-ea"/>
                <a:ea typeface="+mj-ea"/>
              </a:rPr>
              <a:t> 인천광역시 동구 </a:t>
            </a:r>
            <a:r>
              <a:rPr lang="ko-KR" altLang="en-US" sz="1400" b="1" dirty="0" err="1">
                <a:latin typeface="+mj-ea"/>
                <a:ea typeface="+mj-ea"/>
              </a:rPr>
              <a:t>만석동</a:t>
            </a:r>
            <a:r>
              <a:rPr lang="ko-KR" altLang="en-US" sz="1400" b="1" dirty="0">
                <a:latin typeface="+mj-ea"/>
                <a:ea typeface="+mj-ea"/>
              </a:rPr>
              <a:t> </a:t>
            </a:r>
            <a:r>
              <a:rPr lang="en-US" altLang="ko-KR" sz="1400" b="1" dirty="0">
                <a:latin typeface="+mj-ea"/>
                <a:ea typeface="+mj-ea"/>
              </a:rPr>
              <a:t>2-280  </a:t>
            </a:r>
            <a:r>
              <a:rPr lang="ko-KR" altLang="en-US" sz="1400" b="1" dirty="0" err="1">
                <a:latin typeface="+mj-ea"/>
                <a:ea typeface="+mj-ea"/>
              </a:rPr>
              <a:t>삼미보세창고</a:t>
            </a: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內 </a:t>
            </a:r>
            <a:r>
              <a:rPr lang="en-US" altLang="ko-KR" sz="1400" b="1" dirty="0">
                <a:latin typeface="+mj-ea"/>
                <a:ea typeface="+mj-ea"/>
              </a:rPr>
              <a:t>( </a:t>
            </a:r>
            <a:r>
              <a:rPr lang="ko-KR" altLang="en-US" sz="1400" b="1" dirty="0">
                <a:latin typeface="+mj-ea"/>
                <a:ea typeface="+mj-ea"/>
              </a:rPr>
              <a:t>인천 동구 보세로 </a:t>
            </a:r>
            <a:r>
              <a:rPr lang="en-US" altLang="ko-KR" sz="1400" b="1" dirty="0">
                <a:latin typeface="+mj-ea"/>
                <a:ea typeface="+mj-ea"/>
              </a:rPr>
              <a:t>103 )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b="1" dirty="0">
                <a:latin typeface="+mj-ea"/>
                <a:ea typeface="+mj-ea"/>
              </a:rPr>
              <a:t>                </a:t>
            </a:r>
            <a:endParaRPr lang="en-US" altLang="ko-KR" sz="1400" b="1" dirty="0">
              <a:latin typeface="+mj-ea"/>
              <a:ea typeface="+mj-ea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+mj-ea"/>
                <a:ea typeface="+mj-ea"/>
              </a:rPr>
              <a:t> </a:t>
            </a:r>
            <a:r>
              <a:rPr lang="en-US" altLang="ko-KR" sz="1400" b="1" dirty="0">
                <a:latin typeface="+mj-ea"/>
                <a:ea typeface="+mj-ea"/>
              </a:rPr>
              <a:t>TEL : 070) 4334-0600    FAX : 070) 4325 - 0669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 b="1" dirty="0">
              <a:latin typeface="+mj-ea"/>
              <a:ea typeface="+mj-ea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소장 </a:t>
            </a:r>
            <a:r>
              <a:rPr lang="en-US" altLang="ko-KR" sz="1400" b="1" dirty="0">
                <a:latin typeface="+mj-ea"/>
                <a:ea typeface="+mj-ea"/>
              </a:rPr>
              <a:t>: </a:t>
            </a:r>
            <a:r>
              <a:rPr lang="ko-KR" altLang="en-US" sz="1400" b="1" dirty="0">
                <a:latin typeface="+mj-ea"/>
                <a:ea typeface="+mj-ea"/>
              </a:rPr>
              <a:t>김 </a:t>
            </a:r>
            <a:r>
              <a:rPr lang="ko-KR" altLang="en-US" sz="1400" b="1" dirty="0" err="1">
                <a:latin typeface="+mj-ea"/>
                <a:ea typeface="+mj-ea"/>
              </a:rPr>
              <a:t>창옹</a:t>
            </a:r>
            <a:r>
              <a:rPr lang="ko-KR" altLang="en-US" sz="1400" b="1" dirty="0">
                <a:latin typeface="+mj-ea"/>
                <a:ea typeface="+mj-ea"/>
              </a:rPr>
              <a:t> 과장 </a:t>
            </a:r>
            <a:r>
              <a:rPr lang="en-US" altLang="ko-KR" sz="1400" b="1" dirty="0">
                <a:latin typeface="+mj-ea"/>
                <a:ea typeface="+mj-ea"/>
              </a:rPr>
              <a:t>( H.P. 010-4121-3966 , incheon@dongsuero.com )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ko-KR" sz="1400" b="1" dirty="0">
              <a:latin typeface="+mj-ea"/>
              <a:ea typeface="+mj-ea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담당자 </a:t>
            </a:r>
            <a:r>
              <a:rPr lang="en-US" altLang="ko-KR" sz="1400" b="1" dirty="0">
                <a:latin typeface="+mj-ea"/>
                <a:ea typeface="+mj-ea"/>
              </a:rPr>
              <a:t>: </a:t>
            </a:r>
            <a:r>
              <a:rPr lang="ko-KR" altLang="en-US" sz="1400" b="1" dirty="0">
                <a:latin typeface="+mj-ea"/>
                <a:ea typeface="+mj-ea"/>
              </a:rPr>
              <a:t>신 현숙 대리 </a:t>
            </a:r>
            <a:r>
              <a:rPr lang="en-US" altLang="ko-KR" sz="1400" b="1" dirty="0">
                <a:latin typeface="+mj-ea"/>
                <a:ea typeface="+mj-ea"/>
              </a:rPr>
              <a:t>( TEL 070-4334-0579, incheon@dongsuero.com)</a:t>
            </a: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43275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인천 물류센터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 </a:t>
            </a:r>
            <a:r>
              <a:rPr lang="ko-KR" alt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집화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보관</a:t>
            </a:r>
          </a:p>
        </p:txBody>
      </p:sp>
      <p:sp>
        <p:nvSpPr>
          <p:cNvPr id="3" name="AutoShape 2" descr="data:image/png;base64,/9j/4AAQSkZJRgABAQEAYABgAAD/2wBDAAoHBwkHBgoJCAkLCwoMDxkQDw4ODx4WFxIZJCAmJSMgIyIoLTkwKCo2KyIjMkQyNjs9QEBAJjBGS0U+Sjk/QD3/2wBDAQsLCw8NDx0QEB09KSMpPT09PT09PT09PT09PT09PT09PT09PT09PT09PT09PT09PT09PT09PT09PT09PT09PT3/wAARCAFHAo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raKKK7DkCiiigAooooAKKKKACiiigAooooAKKKKACiiigAooooAKKKKACiigDJwBknsKACircOmXEuNyiMHpu6n8OtaltoSDBkBb/AH/8B/U1DqRRag2YUcTynEaMx9hV+20WebBb5R7f41vpbQW6ZbaAP72AB+HSmSaig4iUufU8Cs3VfQ0VNdSG20S3hwXG9qstcW9qNq4z/dQZNUZLiWb77kD+6vAqMAAYAxWTbZastizJfyvxGBGPXqarHLNuYlm9ScmilALfdBNIBKKeIiepx9KeI1HbJ9TQBDUlvJ5Vwjdidp+hpsgw59DzTSMgigBfENvuiSYDleDWBXWyKL3TSD1Zf1FcmylWKnqDiuik9LGVVa3EooorUyCiiigApVYqwYdQc0lFAG6rB1DDowzS1V06XfAUPVD+lWq45KzsdKd1cKKVRubBOKk8pcdPxNIZFmilAYxMAFGO/c0hxng5BGaACiiigAqxZPsugOzjH9f8ar0vzKBIv8JyKAJtQgRzJFISElw6kDow61UitbeH7kQZv70nP6dK070CW0WVf4cN+HeqSqXzggYp8zSsDSvcGdm6k49Kb1OByfalZdpIqRGURjOBSAasRP3uPYUzvjqRT0G8sWZjz06DFSgBRgAAUAQiNm68D3qYdKKKACo5R0b8KkpHGVINADPv2w9YTj/gJ/8Ar1HUlt88wAUsrgq+B0Bo8qOM4nmBI42x8n8T2oGR9wOpPYdal8hlG6ZliX35Y/hSySmGR4oVWIA4yOWP41EEZjnBye7HmgCQSxx/6mPLD+OTk/gKjkdpDmRyx9+n5UqJuLBjyD0FShQvQUCIRgsM9KXad/l5wM5ppGCV9KPpnPrQBIyIq8n5u2etMVsENTlZFGRyx6+tNJyScYz2oAklGQGHUd6RVTaGbk+rGkTcw25AA4z3phXaSPSgCUyj+EZqLqSfWikzz/OgCxa4kMkDfdlXj6j/AD+lSWKM8u51I8sYOR/F/n+dSacE8jAVQykgkDmrlAylqMnypEvVjk/T/wDXUIGAAO1NZ/Ounk/h6L9P8/zpXO1eOvQUAMKtISQxAHFFPA2gD0ooEc1RRRXacoUUUUAFFFFABRRRQAUUUUAFFFFABRRRQAUUUUAFFFFABRRRQBd02x+2SncrMijopwc1v2+nRwD5VWP/AHOv5nmsTRLjyL4KT8r8GtzUC4RCrMFzhgDj6Vz1W7m9NK1yRpre1yMgN6Dkmq0moSPxGoQep5NVQAOgxRWRoDEu252LH1Y5oopUxvGRkGgQgyegJ+lPETHqQKlooAaI1HbP1p1FFABRRRQAyUfKD6VFVgjIIPeq/seooAu6dJy8f/Ah/WsLV7f7PfvgfK3IrTgk8qdH7ZwfoaPEFvvt1mA5Q4NXTdpEzV4nPUUUV1HOFFFFABRRRQBZsJfLuQD0cba1awQSCCOordRxJGrjowzWFZa3Nqb6CgkEEdRTgXdsb8cdhTaVDh1P4ViaCvEFAYknnmpDGu0gAZpXG5GHqKSNtyKfagCHNKqlvujj1qSMbXce+fzoT5XdffIoAipyhmygbA69KRhh2/OgEqwI7UAXrBt8Dwv/AAnGPY1SQGKUo3UHaaktZNl2GPAf5T/Sn38e24DDo4/UUDIpR0b8KjxU3+sj+oqGgQ+I4Yj1FSk4GT0FV/fOMd6fEssgKxIWB79vzoAd5q+h/KjzlwM9T270nlxx8Sy7mH8EXJ/OjzygPkosQ9erfnQMdtlK7mCwp/ekP9KZmLPCvO3q3C/lTvKBbc5Lt6k04lUHJAFAEbySONrNhR/AvAqPAxjt6U5zk7gCF9TxSevPB60CJS2fJl7sPLb6jpTiwXqcVGg3xSx98eYv1HX9KaqluVHB7mgYpf8AeblHUYOaC7HqfwFDIUAOc0gO1gfSgQeWxBwMfWpYypX5cD1FKzqvU1CWyxZcgHrQAMNrEUlFFADkba49DwafKvG7061EenPSlLFhycj2oASgAk4FFGM8Zx6nHSgC5YDbM+0kqVBOf0qxdybLdsHBb5RTbGIJAX7yHdn19KS/jLwB15MZ3fh3pjKiIEUBelH3pPZf500Tf3h+IpYuUznJPJpCH0VHJNsbG0n6UUAc7RRRXacoUUUUAFFFFABRRRQAUUUUAFFFPjieU4jQt9KAGUVp22hzS4Mh2ipr/Skt7RhGoLqN4buQOoqPaRvYvkdrmNRRRVkBRRRQAUUUUAORzG6sOoOa65SL2wBHV1/WuProfD9xvt2hJ5U8VlVWlzWk9bDAcjNFS3UflXLjs3zD8f8A69RVzmoUfTrRRQBYByAfWimRHgj0p9ABRRRQAUUUUAFQyDD/AFqamSjKZ9KAIiMgj1rQx9s04q3JK4P1FZ9XNOkw7xnv8w/r/ShDOWdSjsp6g4pK0Nat/IvmIHyvyKz67Iu6ucslZ2CiiimIKKKKACtPTZN0JQ9UPH0rMqxYyeXcrno3ymoqK8SoOzNag9KKK5ToJDN/dX86YrMowDgfSkGT0BP0pSjBScAYGaADcwJOeSMZNIRk5PJ96kEWerfkKQoqSLnoc5zQAwY6D9KcqM4zwB70/wA2NeAR+FIpcbtqcE5G44oAY6FeM9eh96vT/wCk2AlA5Ubv8f61RZmY4bHB7Vc098iSI9PvD8etAytCeo/EUSIAuQACDk00qYZWQdVOB7jtTtrv944HpQIajqmSYlduxY8D8KV5ZZ+GYkf3V4FG0LKAeQRxmpaBkSwnHJAHoKHjCrkD61LQRkEHvQIiTe6/ewBxx1pwRE5OM+ppiBixUNt9akEag5IyfU80ANdvMGEBb37UxlKkZxzU9RyspGM/MOw5oAbG/lSo/ZTz9O9O4gkkjPRTx9Kj6ipH+dYZG7/u2+o6UDEeTcNoFM9iMfWrAAXoAKjmwMHIz0oEEaKVzjJ71JUKFtxC459af5efvsW9ugoAjcBWwCPp6UlThFAwFAFQuuz6HpQALgfOcEKeB/eb0/DqaM55cbj/AHl+U/4GgrhFKrhEGCO6nuT9fWkUAtyCc8DBxj3oGOC7vuMGP908N+Xf8KWKMyTBMlSTgjocd6YQDwCCTzhuD/hWhYowVi27A4Xd196AJppBbwM/ZRwP5VTspDFKI2bKScjP97v+dLqEm+WOHcAANxz69v61UAG/LcAdCPWgB80XkTMn8PVfpTPfvV1v9OtAy/62M9Pf/wCvVIHNAChmXOD155FFJRQIwaKKK7TlCiiigAooooAKKlitZpyPLQkHua1LbQHbBmbA9OlS5pblKLZjAFjgAk+gq5b6XcXB4XaPeuhh0+2tVztXjqTwKHv4kGIlL49OB+dZSq9jRUu5TttAjTBmO4+lX9ttZgZ2qe3c1Tku5pf4tg9E/wAahAA57nvWTk3uaJJbFyTUj/yyjyB3bj9KnuAsluJOqjn6g9f0rMrQsHD27RtzsOPwNIZytxCbe4kiP8LY/Co609ZgKSJJ/wBs2+o6fpWZXZF3VzmkrOwUUUUyQooooAKu6TcfZ75cn5W4NUqVWKsGHUHNKSurDTs7nWajHmNZB/CcH6GqFaNs63lgM8hlwazuRw3UcH61xs6gooooEOQ4ce/FTVXqdTuUH1oAWiiigAooooAKOtFFAFfGMj04p8UnlTI/YHn6GiUYfPrTCMgj1oAl1+38y1EoHKGucrrk/wBL08q3JK7T9RXJyIY5GQ/wnFdFJ6WMqq6jaKKK1MgooooAKM45HUUUUAbkMiyxo5zhhzj1qXdGOiE/WqOmuGhKH+Fv0NaIjUdvzrjkrNo6Yu6uRpJtLYGcnIAp26RuigD3pz4VkPTBx+dBkUd8/SkMjVW3bGc4A4xStGqspxkZwc80jPl1YA8etO2TTp8sTbTyDQAso/dHHbmng5APrTGhl/5aMij/AGpB/SmvLDbws8tyqogyzKhOB9aBiSDDn35p1vJsuYyOecED0NVG1fTQiyecJFb7rOTg8bugHpzUjapEAqi5jjDgMojGMg4wR+Y/OgC7qCbJlkH8Qx+IqLzd33FLfoKR9UtLuJbdZ0e6HPljk5UZP6A0/coAOQAelAEbq5G4kZXkAVKDuAI6Gmeco9fypITwV54PGfSgRJRRRQBE3yShuxqvearb2TKs7FNyswJXggDJGfX2q1KMrn0rOvtOW9ZWJjGEKEPHvyD6cjB69PWkMdDq1pczNH5r/Ju3bkKj5Rk/pTzrFhGmRJ8u1X+Vf4WXcD9MA5qoNDtkkLhnbO84cBhlhjI44x6U9tNZrZ0WdFmZ4382OAL931GSOeaALdtPHdwrLbsXjYnaQOuCR/SrEal0mhPDEbl+oqvY2zwW6xNO0jLnc5GCxJJz+tWP+PeRJFzweaYAm6VAxfAPZacI1AIA696Rx5E8kaqSD8y49DXPKdbS8WKaZ2LoX2x4yq55XJ43AUAbgO0g9x1qUygdMmucnudRgRTLNskWcK25sA/u1PUDHr7ZJrXsHkk062eYkyNGpbJyc4pAWTIx74HtSFSBkqfqaaSB1NSJFLLwiOw9TwKYh1uHknRU6jq3oKtS2CnLQYRiMEdv/rVLa2/kR84LtyxqemMylhlVyGibcxwMDIA+taSKsMIHRVFPpGUMpVhkHgg0AZBkZg7sh+c7s9eO2fwpg4GKvyWAKkROVHoeRVWS2mi+8hI9V5pANhmMEoccjow9RU95CCPtEWCjctj+dVQQehqa3uWt8jG6M9V9PpQBDRVz7FFOPMglKoewGcUUAcrRRVmDT7i4PyoQPU12tpbnKk3sVqVEaQ4RSx9q3bbw+owZ2z7VorBa2aAkKoHc1k6q6GipPqYFto1xPgsNq1rW2iQQ4L/M1TSaiOkKFvduBVWSeWX77nH91eBWTqNmigkXmmtrX5Vxu9FGTVeTUJG4jUIPU8mqoAHAGKKgoViZDmRi5/2jSUUUCCiiigAqezk8u5X0f5T/AEqCg57dRyPrQBZ1a386BwByy7h/vD/62a5iuxdvPtFkUcgBgP6Vyt7D5F3Ig+6TuX6HkVvSfQzqrqQUUUVsYhRRRQAUUUUAb3h+4yjQk9OlT3sfl3JPZxu/HvWJps5gvUPY8V0l+gkthIvOw7vw71zVFZnRB3iZ9FFAy33Rn6VmUFSRHqv40wgg4I5oU7WBoAnooooAKKKQsF6kCgBaKjMo/hGfrTS7HqfyoAfLjb15HQVFRRQBb06TEjxnow3D+v8ASsfXLfyb0sB8r81fjk8qVJP7p5+nepddt/NsxIByhq6bsxTV4nNUUUV1HMFFFFABRRRQBZsJNlyFPRxitcux/i/KufBKkEdQcit2JvORWXncM1hWWtzam9LC4/H60U8RN3IFKIhzkk4rE0I84pMLt7kD61YCKOAo5qMYa32kgHGOaAGeWVI+UDJxmkubP7TaywmQr5ilcgZxUjyB4gQfm4OPelM3ov50gMYeGomWSGW4dwQhU7f7oxyOnXnirsmlmS2RWlLSqqKC2SqgMrNge+P5DpVksxYNkAjjigknqSfxoGV7PSVGvR3aSElAxk38tITkZz07irXkbJXTONjYH07UkMnlTI/ZTz9DVm/UpMsi8BxtP4dP60wIwiryB+NM3DzgQc5GDUZ56kn60UCLFFRmbjhefemFmbqfwFAErMoBBP4VEo3EDOKTgUpDLhiMAGgCURKOvP1poiGTknHpTjKo6HP0phkY9OKADiOYY4DU6UqVIJGfSoupxySe3Ump47OZ/wCEIPVv8KAEYlraGX+KM+W307U0Ss52xqSfQc1fhs0jjdWO8P1B6VMqKgwqgD0AosMoJaXEmC7BB9f8KmTT4xzIzOfc4FWJJUiGZHVR7mq76jGPuKz/AIYH60ATxwRRfcjUe4FSVmtqMp+6iL9STVq3n+0wHOA44YCmBWl1B2Y+ThUHcjJNMF5cDqw59VqJEUIQ5wy/KR6U3njJPHSkA+WeWaYM3y4XAKsetPS7nTpJuHowzUNFAF1NR/56Rke681ZjuIpvuOCfTv8AlWT+BGaNu4gEUXA1ZbWKbll+b+8ODVSTT5F5jYOPQ8Gsqy8SpLeJaxHzGbdgFw20DrnHKn2NbkV/E+A+Y29G6fnQBnGNgSGyh7g5FFbXWiiwHKaU6JeqJFBVuOa6aaRbWHcE4BxhRXGo2x1b0NddCwvLAAn7y4J962qrW5nSelitJezScKRGPbk/nVfqcnJb1PJoGe/UcH60ViWFFFFABRRRQAUUUdTgcn2oAKKcI2PXiniJR15+tAEQBP3RmlZGUAnHNT0jLuUj1oAn06T5XjP8JyPoaytbt9oWQD7h2H6Hkf1FW7aTyrhGPAJ2n8f/AK9WtRt/PiZf767fx6iqg7O4pK6scnRR04PUUV1nMFFFFABRRRQAAkEEdRyK63T5lurFc8jGCPauSrb8P3GC0RP0/wA/nWdVXVzSm7OxMkYV3RxlkOOaeOJCOzDNSXqeXdLJ2cYP1qN+Bu/u81zG42UdG/Co6nYblI9agoETK42AscdjSGUfwgmosUUAOLse+PpTaKKACiiigAooooAOvFaMP+lWGxuTgqfqKzqtafJtmaM9GGR9RQM5qaMxTOh/hNMrU1238q88wDh6y67Iu6uc0lZ2CiiimSFFFFABWnpk3yFT/Af0NZlWLKTy7pfRvlNTUV4lQdmbRmHYE03zGycYGabRXIdA/BeJiWbcM96UIpiyqjkUiOEVyxAAG45NZkHiGA2Ly+S/7tgpTcMjOeuemMY+uKQGhRWauuQHI8mcbWKncAMc4BP1PHtSRa7DNcRQrBNvlbaM4A6ev4dPoaBmnRVWy1CK+z5SkDZvySCD8zL2/wB2rVAiRBuhZfqKs83WmDu6j9RVLJGcEj6Va06QLI8eeGG4fXvTGVQcjIop8sRilkXHyq3H0NMoEFLtPoaFA3AMcd6w4tJkGpT5a4WN5ZCzZG1gVIGCT7j8vekM34yFBBwO+aSSVSpHrWf4es7hjOb6FrUAIqqSMnljwOg69BXRxW8UPKKM+p5NMDOjtZpPuptHq3FWo9OUcyuW9hwKt5xVeS+hTgEufRef1oAmjiSIYjQKPYUrMqDLEAepNZ8l/K/CARj8zVZiXOXJY+rHNFwNCTUYl4jBc+3A/Oq0l5NJ0YIvov8AjTIsHIIHHNG0CbkcMMj60ARgZJIBY+vX9aVSuCWJ9gO9TMwUcnHpUKKW4H40CEXK4weRUlvN5E6vk4bh/SmEYJGc470nWgCxfReXOHH3ZP51Xq7F/pdk0RPzpwD/ACNUh7jB7j0oGFFBIHHf0qRYJX6JgerHFTKUY7sLDCzFdpPFVG1O3jk2MXDeb5Kjby79cAda0hZt/FIB/uise6jsRrYint5py5CtOZOITg47cdeMetQqsZO0R2M/Txo1rfu8EcscrFmLvJlcjJJ68Hr1rWtNQhvg3lBwFVWO9cfeB4/DGDVexu7OS9uHkaQRJvcpIEYLk4I4G7J6gZNaWjrayJJc2qSxmXaHhl6xsM+vc5pTq8qvYLAshUYSRlHorHFFaVFY/Wn2HynH10GgXG6MxE9On4f/AFq5+rmlz+RdA9uv+fwzXrVFeJy03ZmzeR+Xct6P8w/rUFaF+ge3Eg52HP4Vn1ynQFFKFLdB+NPEX94/lQIjpwRj2x9alChegpaAGCIfxHNPAA6DFFFABRRRQAUUUUAQyr8xHZq0EY3NkD/Hj/x4f/XqlKMpnuOan06TDvGeh+Yf1/pQMwNTi8q8ZlGFkG8fj1/WqlbmuW/7ouBzG27/AIC3/wBesOuqm7xOeaswoooqyAooooAKsWExhu0bOMnH+H61XooaurDTs7nX3a+fZbl6gbxVVG3oD6iptKuBcWgz1x/+v9c1Aq+VLJF/dPH0rjasdW4J93HdeKjcYc+/NSdJB6MP1pJRwD6UhEVFFFABRVTU5p7e3V7d4kJcKTIQBzwOvHXGfaqF3d6rHAZYfJZMPghN2AGPPHtjHbGc80hm1RVC3vpJbpFZoTGyhQATv3Y5bpjB6Y7dav0CCiilx7UwEpyP5UiSf3Tn8O9Jg+lJj2oAs63b+fYl15Kc1zFdfbf6RY7G6gFDXK3ELQ3DoVPB9K3pPoZVV1IqKMH0P5UYPofyrYyCijBHY0UAFGccjqKKKANyKTzYlf8AvDNOqnpsm6JkPVTkfQ1crjkrOx0xd1cPX3GDVKLSbeK3mhUy7JQA3zc8dO355696unpUvloBk8j3NSMorYWywJEUDBAwVmwWXdnOD269qRdNj3D5pnjGP3bEMnChe49AOhq45UMpTGQe1UJ9Ykh1iO08oeW+Pm2kn3/+tgHvQMtR2iJdPIqhHkQA7cYIBPb15qx5aL979TWGdau2klVrZA0SSFsuflIAwDjtk4zSQ6272SzvEgcyldgDZCAfePXGD79x60AbR2eYMYK45pyzqkiMo+62T9O9Y9tq088CObF+WjG4dPmbBHtgY5PHX0qW01Ge5nFvLBEibXO5XBOVIBGPbJGe+KAN2+gd2R41LZG1gP0qJLCVhlmVfbrVqyk8y2XPVflP4VOzBFLMQAOSTTA4658L3aXEpjzIskLMShCjf12gHoKil8O3r6WUe2aQPKd0LEEbQgVTjPtjr711b6inSJGc+vQVA01xL959i+i0Ac9Notxb6taTshOwpKWLr97HzA45OMDHB71oaUt5ZzXDt83nMWOZS+W45IwMHjtgYxxV5YUXnGT6mn0BcY4lm/10hI9O35U14wqZXPHX6VLTGkXkdfpQIRkXZlR05pgBb7ozSpIVTbjOKaCQuMnHpQA7mNwSR7gUO+/GARg9abSqQDz909aAFVC5yc49TSum3leAeCBUvQe1RPJnhenrQAynLGWGegpFBZtqAs3oKEmtUn8iacGTcF8vB25OOM9+o/OolNRGk2SWbstwCoJX7r46VPJbJJMz7mAbkqPWom1SxiVs3EYVAS2P4QG2n9Tij+1bMx+Ys4dTIYgUUnLAZI49q5p1KstlYtRLKRpGMIoFOqq+pWseBJLtJXdgqenX88A8VJ9qj+0CA7xIc43RsAcdcHGDWDhPdoZNVd9PtZLpbh4IzIoIyVHOcdfyqwSAMk4HvTPOj7NuP+yM1Meb7IFGHQrCCSSSOHa0nUqduPmLcEYI5NWrWygso9luhRPQuWA+mTxUm8npG/4jFGZT/Ao+rf8A1q15astxaD6KrSXLxuV2IcejH/Cil7Cp2C6OYpyOY5FcfwnNNor3jhOusZFnswp5AG0/Tt+lZ5UoSp+8hx+VJoVx0Qnr8v5cj+tWr+PZcBx0cfqK45KzsdSd1cQHIB9aKZEflI9KfSAKKKKACiiigAooooAKKKKACokbyJ1bsp5+lS1HMvQ/gaALt7EJY+fusCjfQ/8A18VyLoY3ZG+8pwa662P2iy2MeQNhrntXiKXQkxjzBk/7w4NbUnrYiqtLlGiiitzAKKKKACiiigDX0G42SmMnj/H/AOvitO/TZNHL2Pyn+lc3aS+Tco2cDOD9DXVSr9qsT/eIyPqK56qszopu6Kbj5cjqORS8MvsRSRtvjVqE4yvof0rIoh+vWinSDD/Xmm0AIyqwKsoYHqCMihVVV2qqqo7AYH5UtFAC7jjGTikoooAD0qa48S6LYSm3vNWsIJ4wN8clwqsvHcE1DXJ+JtOn1fxbbvZ6Zp4uNPUzpFdqgfU+ArAf7Kg8Mf4iOOKFuM7221KzvLiaC2uI5ZYVRpFQ52hhlT+I5pttq+nXjTra31rM1v8A64Ryq3l/72DxXK6ZZzX+u+LLYK1jJcWltGu3/liTCwwCODjPauY0SG3guybmTQtKOk2U9hL5F0A95JtxlgQCACM85OTTYLU9ZgniuYEmt5EkikAZHQ5DD1BqEalYlA4u7cq03kA+YMGTONn+9ntWd4LTyvBejJuR9tpGNyHIPyjpXluoaVNoPjOP7U6y7NT/ALRaO1eed1jLkjdEq7FJ9etD0lYS1jc9hg1SxubeSeK5haGORonctgK6nBBJ7g1WHibRWtJLpdStTBExR3Dg4Ibb/M4ridF0F9V8Ga5c2UseoPf3E0tta3TBrdD5hKnYR8r+oPfrXEwW1t9g1exiSwW9ljjhgidrcXLS+YpZVMXGzaO/NCGew+JP9bb/AO639Kxq07fSZINH063vflmhiKuqTNKM5/vtyfxqRbK3X/lnn6nNbKooqxjKDbuZABY4AyfarcGmyzYLlYl9W6/lWnHGoOFAUY7ClIwxHpSdZ9BqmupHDaW9sp8tneQ8bjwPyp9FFYtt6s0StsFGBRRQAUwWlvJdLNJErSrghj6jp+Xan0oOGB9DQAsdlbwzPLHCiu+cke5yfpk8mgqkRdUjUeZy/H3uMfyFTVHKOVP4UgKaafaxyLJHAqMvTYSPU9M89TSw2NrbXElxDbRpLIDucdTk5P51PnH19KsW9m8rgyKVjHJz1amMt2URitwW+8/zGoNQlyVhHT7zf0FXmIVSTwAMmsZnMrtIerHP4dqAJYjlPpxTqgViucY59aCS3Uk0CJTIo75PoKYZSegxTKKAA5PUk/WiiigAooooAKKKVQXbag3N6elJtLVgIW+UA9BUsVu0nLZRP1P+FTQ2yoQz/M/6D6VPXJUxF9IlqPcaiLGu1AAPas+XShJqJnKwGNmVyCp3ZHoc47CtKiueM3F3RZmjRIBI2GIhZCrIMDuD1H0/GkOhwnTha73yPm3E8bu5xV17kDiMbz69h+NMilcS4kbIbpxjBra9W3MLmKF7pUjyxJZSpGqR7GDx7jtznqfxFWotMQXrXHmNu42KHZtnXOMnHOR+VWZlOBIvVOox1HeiSZIIHnkc+Si7ix6Aetb0Zc8dRNseIUByRuPq3NQ32o2mlwCW8nWJCcDPJY+gA5NMl1eygYrJcKpDFT9QAT+hFZ+qxaZrsdmLi5njXduhaNSuSwwOSP0rZJIk2YJ4rmFZoJFkicZVlOQac7BELHtWPYX+k6RYRWkd0wijJQNIpznOSDx/tCprjWLOSBGWcbGbAYqcE4zj9aAFJLEk9TRTVYOiupyrAMD7GimSYVFFFdpylvTpjFcYH8XI+o6V0l0BcWW9OSAHFcirFWDDqDkV1emTCW32+nI+h/yawqrW5tSelinGcOPQ1NUMkZildP7p4+napgdwB9axNAooooAKKKKACiilAJ6CgBKKRmVepphlP8I/OgCSo3kXaR1z6UgjZ8Fm49qkVFXoOfWgB2nybZyh6OP1FQ61b74JCByv7wfyb+lI7+XMHU8ghsVo3IWSFZOq9/dT1pxdncGrqxx1FSTwm3uJIm6o2KjrsOUKKKKACiiigArp9GufOtQCeQOfr0P9PzrmK0tEuPKuShPB5/x/z7VnUV4mlN2Zpsnk3MkfbO5foaQ8Op9eDVjUE2mOYdjtb6Gq0jLtIzz2rmNwlGVz6VFTzKSPugZ9aYKBBRRRQAUUUUAB6VBrfhNdb1C01CLVL/T7m3haJXtWUEqxBIOQfQVPTt7/AN9vzoGP0PRJ9H87z9Y1DUfMxj7WynZjPTAHXP6VzF/8JdNv7+8um1G8Q3cryuoSFgCx5wWQn9a6TzH/AL7fnR5j/wB9vzouFy7pOnR6RpNrp8LO8VtEsSs/UgDHNZOreD49Q1STUbPU9Q0y7mRUnezkAEoX7u4EEZGetWfMf++351YsZSLgqzEhxxk9xTvdghukeH7PRdJbT7fzJIpC7SvK5Z5Wb7zMfU1za/C3TVRLZtR1FtORgVsy6bMA5A3bd2M+9decrOy5OGG4fyNDH5TlsfjSvqBBqAw0f0NU6UknqSceppKBDXmjt9ryuqLnGSfXtSyXNqPne5jUbQ3LY47Gqup2TahZmFDj5gTk44+vr6VRl8NvcWiETr5u1QVOdvHv1x/9ftSGav2mDfIgnjJjyW+YcAdfy70sM8VwpaGVJFBwSjZqk2iKk9w/nO6TKVCuAV+b7+QAOvsRVm0gkt0ZXl8wE5GdxI/MmgCeijqQPWnLGztiMF/90cD8aYhtBxjk4q3Hp7tzI4Uei8n86tR2kMXKplvVuTQMoRrPNjy4+P7x4FTpp5bBmlJ/2V4FXSQBknA96rSX8KcKTIf9np+dAE0cEcP+rQD37053WMZdgo9SazpL6Z+FxGPbk/nVc/M2SSzep5NFwJ7q6NwdiZEQ/wDHv/rVBSqjOMjA+tJQIKKKKACiiigAooooAKKKmgt/NAeThOy+v19qic1BXY0rjYYGm5ztT17n6VcSNY12oMCnUVwVKkpvU0SsFFFLCUlLAHJXriphBzdkFxjyLGuWOPT3qs7tN975U/u+v1q59ijLFmLlj3JpDZRnu/512U8Oo6vclsoFwvApp3EAnIB6Gr/9nRb1bc+Ac4yMH61K9tHIu1s4rewrkEMnmxgn7w4P1qvc2sV1A9nclvs787VOCw7r9KvR2kcRJUtyOcmnNboxU8gqcgg1zwpShO62G3cwX8M280Tp5jqNxKge6gHd6njPvmpotHeGztoHv3ENuVYIsahfl6DkZxWz5SjpkCgQIH3HLHtnt9K6bEnNDw23kTRobZYirrAzo3y7iCOCccAAZ4pYvD2yy/fzs9zHvG4AfLu9iO3t2rojbIxJfLE9yen0psyeXiTkjG18+nrRYZkwRCC3iiXGI0CDAx0GKKsy27LIdikqelFIk5uiiiu45QrZ0S42lVJ6HYfoen61jVZsJNtxtzjeMfj2qKivEuDszodRjw6SDv8AKf6f1qCI8EelXW/0uxyPvMuR7Ef/AF6zo2+YHseK5ToJ6KUAk4HJrC13xpoXhwFdQv084HHkQ/vJM/7o6fjigRuVV1LVLHR7U3OpXcNrCP4pWxn6Dqfwrhz4k8YeLF2+HtMGj2LnH268PzkeoX/AH61Pp/wzsPtQvvEN1ca1fk5Zp2Ijz/u9SPqce1ADLj4l3GrXDWng3Rp9Rlzj7TMpSFff/wDWRWD4o0PximiPr+qa4z3Nm6zrZW3EcQyMnjA4+h7816jBBFawLBbRJDCgwscahVH0AongiureS3nUPDKhR1IyCpGDQBX0nUYtX0m01C3/ANXcxLIPYnqPwORVuuE+Gc0mmtq/he7Y+fplwWjyesbHt+OD/wACru6AHLIVXGM+lIWZup/AUlA54AyfagBVOw5AFX7FxJbNG38Jxj2NZ9T2cnl3IHZxt/HtQMzNZgKSJL3PyN9R/wDWrNrptXtvNgkAHJXev+8v/wBauZrppO8TCorMKKKK0MwooooAKfDJ5MyP/dPP0plFAHYJi7sduc5XGfes0dOmD3FSaDcb4PLJ5Xj8v/rfyp13H5d047N8w/rXHJWdjqTurkJ6UrLtxzkEZpKMUgCiiigAooooAKKKKACiiigApQxRlcdVOaSigDRvCfIE0Z5XnPsetZssyqpeWQBR1LHitGyImtDE3O3Kn6VlX1ql5ZNaSllIYZKjoVOf6UDGPqFpHII3uoVcnAUtznGaf9qg81IvOj8xwCqbuWGM8D6c1jz+H5muJJYpkaR5C43Z9COnT0q6umeVdQSCRF8hQsahGJUYA4+bjoe3fmkBoRTRmYIJELMD8oPPBwfyPFPjYJuVjjB4qlpuhSwXTSrBHEAHCvvYs25gckEdeOeeufWtlNPQHMrNIfyFMCmz+ZlEUsfapY7GZ+WxGPfk1ooixjCKFHoBTJbiKH/WOAfTv+VFgI47CFOWBc/7X+FWAABgDAqi+ok8RJ+Lf4VWklkl/wBY5I9BwKANGW8hiOC+W/uryarPezPnyowg9W5NV4yFXCpkj0GKfh26sFHov+NAETs0vMjMx9z/AEpO/AHPYUpXaxX0pKBDwmHUPyD/ADpwGyTA4DD9ainuYYosyyKjBDIM+i43H8Mj86Y2o2jy+UtzEZg5XywecgZIx9KALA+WRh2bkf1qNxtcj8ahk1Sx+RvtUXYg54IPvTpb21O0+emcMR7hc7vywaAH0UUUAFSKqLE0szbY17+tMyqgs7bUUZY+lZV9fNduAPlhT7q/1PvVwg5MmUuUfLqblj5Sqq9s8mpLG5eZ3Ep3ADPTpUdvp5cB5jtU8hR1NalrbKeFULEp5A/iNFadOEWTBSbux9vb+ZiSQfL1Cnv7mrlFFeRObm7s6UrBTXdY13OcCkklWJct1PQDqapu5ZtznL/ov0q6dJz9AbHyzFwdx2R+nc/WsDxVr1zo2iQzWFzBZNLew27TzoGSNGzliMjpjNbDjzEx3HIqvfWc914d1SG1iSS8MLeQrqpxJtO0/NxnNdkYqOiJ3OSh8b6qmlPcNfx6kLfXIrTzbCAH7RCUDFVXJyST2Nbnifxo1leaZDpy3LvG63epQxxbngtcc7x2PzA4HPBqpbrqt3FpVpe+Dbi3FtcwzvPDdwIDIvG8qOo6nFdRrOgvqRD2Wo3GlzE5lltUTdKAMAMWByB2rZkmD4f13VNU8cul1JbfYJNM8+2S1mLxyKZcCQ5Aw2OK5688beJ7K/1e2EsIWO6mW3E2m3Ej7B93DINuPTP4102leGNRsPE84vL651DT5dOMPnzeWroxf7ilACBjmqOo/DqBdZ0lbE6kbAvJ9tP9oy8Ls+Tq2fvelH9fiH9fgX59U1lfhQNRVphrH2FZCfJ+fzDjPyY6+2Kx9A1q4n1uyjk8T61ch5ADBNo3lI/sX2DA9810x8DaQdNWxJvvJWYzA/bZd24jH3t2cY7dKwtJ+HUD32qjUzqQthcAWX/Exl5i2j0b+9nrR1DoR+MvE1/Y69eWy63FosNnZrcWwkgV/tznOVyewwBheea19E16+vfEvlX5FvCdGgu5LdgAIpGZt2T17d/Sq/j3TtclXR5PDsTyPaSsXx5bEDbgHEnB5qv4OsfE1xreoT+KoZGt5rRYEEwiw3zHI2oSMYPehAw1f7Wq3t5bfEBYkUPLHAsduwUckKCeT6Vu+GdRk1Twnpd9NOlzcPbo05Ug5YqCwIHAPtWPqfw/0p/FGiS2mg6eLCPz/tYWFApyg2ZHfnP0rqbPS7HSLfyNNtILWEsXKQoEBPrgd6OgdQ81YQFIZl6qyjOR2ooadrdiiGMr1wzYx7UVIzlKKKK7jjClVijBh1BzSUUAdTpcwdWUdCN6/j1qG4j8q5degJ3D6H/69UtIuNm3J/1bYP8AumtbUY8oko/hOD9DXHJWdjqTurnlMl34k8ZeLdV0GXVk0i0sHy0dqpEkqZ4IbqeMHqBz0rp9B8CaH4f2yW9oJ7oHJubn55CfUdh+FYXiojw18RNF8QKMW98DZXZ7dgD+RB/4DXfkYJFIAJJ5JzSUUDJ6DP0oAKKf5TYJyB7UygDgPFZ/4Rn4h6N4hXKWl7/od4R0J6An8MH/AIBXoIRiSBjg4zXP+N9E/wCEg8I31mihpwnmw57OvI/MZH40ngLXTrnhCyuSczRr5E248704z+IwfxoA6QRAfe5pTIq8Dn2FRElvvEmkoAUnLE4xmk5HK9RyPrRRQBpyMJrVZVGcYcD+Y/nXK3sH2e7kjH3c5X6HpXS6dJlHiP8ACcj6GsnW7faEkH8B8s/TqK1pOzJqK6Mmiiiug5wooooAKKKKALuk3HkXg9G/z/jXQagm6FZR/Cf0NcmrFGDL1U5FdbaOt3YgdQVx+FYVVrc2pPSxn0UYK5VuoODRWJoFFFFABRRRQAUUUUAFFFFABRmnxIJOis5z0HSrS2TuuHIRT2HJoAisZNlztPRxj8R/k0+6tZHuS0a5DDJycAGrMVpFCQVXLD+JuTUrMqDLEAepNAynHp3/AD1kOP7qcCrUUEUI/doF9+9QSahEvCZkPt0/Oq0l7NJ0IQei9fzoA0ZJUiGZGCj3NVZNRUcRIW9zwKo9Tk5J9Scmii4EslzNL959o9F4qIAKQcd+feij6dRQIklHAb0qOp+HX2IqDpweooAdGcP7Gpqr4JBIBwO9SgNIoLNwey8UANmxkc/N0x3pBGx9h71KqhfugCloAxtU0ia/nHlSwphCrGRckg+h9MZyOM5qKe10uHUbiSa78p9mDhgpUtxnOPQgVtTLkBvTiqU2jWt6J2mXLTFQx/uhcZA+u3mkMzf7NsoLuRHvBGqgRNGg+dSV5GAMcqT24zV19Ajls/KlkLOofy+TsXcSenfqM/Tin22ifY5vPgu5PtB+/JIgbfnrkepwOfatJmC9TigCOVcbT+BphIAJJwB1NLPcIiHcQo9T/hWZeXomXy48he5PerjByIlJIjurtrhsDiMHgevvUum2wkkMsgzHH0B/iaqYBZgFGSeBW3EghhWMdFHJ9T3NbTfJGyM4Lmd2SKrSyBQeTyT6Cr6qEUKowB0FQ2sZSMswwz8/Qdqnrx61TnlbodSVgpskixIWbp/OnE4GTwBVGWXzH384H3Af51NOnzsbEd2ZizY3H0/hHpTdrbN+07fWpreFXG9jnn7vp9afLLuBRcEHgmu9JJWRJUY7MbiBlN/JxgZx9KsQXPk7vlGWxyaili81cE84ADDqAOfpTIV+z28kWOXPboBQBfF6+OVXPsaX7a39wfnVQHAHv0AqKa5VMr1OSpx2b0P5jpTuKxofbW/ur+dH21v7g/OqSSb1VvLMbEfOh/hI70FixwoJ9hRdhYtnUCP4AfxpBfyNkrECB1x2rOkkw4TOCW2E4+6eO3frVyGci2TchEmOVxjBouOxYgvTKWUqARyMHqKke4ZGX5QVJwTnoe1ZisY2Dr1U5x/StD5ZY+OVYVz1JzhJO+g7IlafYBuxk9h3qKWUtgPlfRF5Y/X0piAtIyodm3hnPLH/AAFPVFUFV+uev510p3VyREWTb8rLGP7oXP5k0U4jcclBn3NFAHIUUUV3HGFFFFAFiyk2XAB+6/ymuohIurHa3XBU/WuPzjkda6XSbjf9JF3fiOtYVVrc2pPocr4+0X+2/Bt9BtJuIF8+LHXenb8RkfjVrwVq58ReE7C/Zh5pTy5u/wA68H8+D+NdBexiO5bj5XGf8a898BN/wj3jLXvCzfLAW+2WgP8AdOMgfgR/3yaxNT0ARKOvP1p9FFAgqBhtYj8RU9RyjgH0oAYDg5rz/wALD/hGPiLrHh9spaXw+2Wa9vUgfhkf8Brv64X4m2stlHpXiW0TM+lXC+ZjqYyRx+fH/AqAO6oqO2uYry1huYDuhmRZEPqpGR/OpKACiiigCW2k8q5Rux+U/jVjUrfz4mX/AJ6Lt/4EOR/WqRGQRWmrG5sgw+/jP/AhQmM46irWpQiK9YqMJJ86/jVWu1O6ucrVnYKKKsw6fcTjcse1P7z8ChtLcEm9itSqpY4UEk9gM1sW+iIcGQvKfRflX8zWrBYLCMKFjHpGOfz61k6q6Fqm+pz0WlXEmDIFhU93PP5Vu6bbNaoEG5kxyzDHOewqZpba2J5Xd7cmoX1FjzHCdo6lj2rKU3Lc1jBRI76PZc7uzjP49/6VXrRvkElqJF52fMPp3rOqCgooooEFFBIHWpY7WaX7qbR6txQBFQOThQSfQDJq/HpyDmVi59BwKtJGkYwihR7CiwzOjspn5YBB78n8qsx2ESctlz/tdPyqSW6hi4Zxu/ujk1Vk1B24iQKPVuT+VAF/hV7ACq8t/DHwDvPov+NZzu0jZmdmHp/9anLu/wCWaBR6mi4Esl9NJ93EY9uTVc/O2XYk+rc0rIUIyc5pKBAOVOWxjkLjrSkEYyMZpUO1wfwqSQZQ+o5oAhoopVOHBNACYOM4OPWirBGQQe9V+nB6igB8b4IU9Kk2rnOBmoKnVtyg+tAC1HH8rMnpyKkqOX5WVx260ASUUhdQMkjmoZbpIhliF/3v8KAJyMgg96hR9mQRn6VQm1TPEYLe54H5VTluZZvvuceg4FaRpSe5DqJGpNqEceRuyfROf1qhLqEr52AIPXqfzqrRW0acUZubYpJY5Ykn1NJRTo4zLIqDqxxVkFzTrfJ85h04X/GtOKPzZQv8I5ao1UIoVeABgVctE2xbz1fn8O1ediaujZ1QjYnoopGYIpZugGTXmmpBcuD+7/Fvp6VWwXJNKzE5LfeY7jSq2FwOtehThyRsSATGfmIz1A70+mqpHJNDEjoKsB1KUOORTIiS5ye3FS5GeMe1MRH6YOCOhpHHmuWZFUkAHHU4rmjrmoQ+I5rbaJLZrjYA0ZGxc44I/PmulDigYj/KoA4p0Ewi3BhweRgUhUNTTGe1ADmk8yQsVAyMfX606ocYqVTuFIBCgJzUlq+xzEeh5X+ophOBmo/mZsrwQcg1M4c8bAi7IAriTHA4b6f/AFqwLvxcLTxGNM+zKUEixM3mAMWbGCB0wM85p154meOdoLe1EjLIUO7OG4HT15JH4VXj8QyG1eZdOhkMZQOWG0jcGwTn6L+dTRUoxtIGdXRXNTeLVgEe5IyXUsCMkY3EDkfSithFKiiiu44wooooAK0dKnKEjuh3j6d6zqltpfJuEbtnB+lTNXjYqLszqr1Q0CyjB2Hd+HevMfiDnQPEOheKrdeLeb7NckD70Z6Z/AsPyr02yYS2pjbnb8p+nb9K5vxVoi634av9MZQZHjYJn/novKH9B+dch0m4CrAMhypGQfUdqK474e+IxqHgW3lvJY45LHNtO8jBQuzoTn/ZxUGq/FHRLSb7PYG41a5PSOzTK5/3v8AaBHbGRR3yfQVn6rrun6PDv1O9t7RSMgSv8x+g6muMC+P/ABSNoWDw5ZMOT96Ug/r/AOg1oaX8K9DtJTcam0+rXR6yXbkj8v8AHNAFGX4lyapMbfwlol3qko6yyKUjX3//AFkVE/hHxT4qiK+KdaFpaPgmxslH5E9OPfdXfrBHaosMEaRRAfKiKFUfgKWgCrpmnQaRpltYWu/yLdAib23Nj3NWqKKACiiigAq5p0mGeM9/mH9ap0+KTypkk7A8/TvQMbqti06/uwN8ZyATjKn/AOvVS30R5MGRyfaMf1PFdDKIh+8lC/L/ABN2qtJqKDiJC3ueBVqbSsS4Ju7GW2lRQYKoqn1+835mp3NvbnMjAt/tHJqm81xN1bavovH/ANemrCo68k1Ldytiw+oknEMZJ9W/wqFmnm/1khA9BxTEfYCpHIPagyMenFIAaJUjJHUcjNSg7gD2NV/c/mafF5jjbEhf37UCL9mQ8BjbnYdv4dqzmXymZG/gOM1fs7aWF2eRl+YcqKnNvE0vmMil/U0DMuOKSX/VoWHr0H51Zj04nmV8eyf41dZ1RcswUepNVnv0/wCWKNIfXoPzoAmit4ofuIAfXv8AnTpJo4hmRwv1NZ81zcMBlwgPZP8AGq4GTkAk+v8A9ei4F2TUR0iQn3bgVWkuJZfvyHHovApBET1OPpTxGq9ufU0ARxxhlPUelOER/iP5VJS4oENCKvQfjS0UUANkGUPqOahqxUBG1iPSgBKmWQbAWIFQ0+LAc8DJ70AM5ycA4HPPHFPMXynnJ9qe45B/A/Q0Rn5cHqvBoAI23IDTJRhgfWlX5JGU8A8ikkcMMDn3oAZT42C5BOB1qGSeOEfvHA9u9U5dS7RJ+Lf4VUYOWwnJI02mVRnt6ngVTm1KNcgNvPovT86zJJpJTmRy31plaxorqZup2LMl/K/CYjH+z1/OqxJJySSfU0UVqklsZtt7hRRRTEFFFFABV7TYslpT24FUQCSAOprbhiEMKoOw5+tZ1ZWVjSmru5IqeY6p/ePP071o1Ws0+9Ie/wAo/rVmvHxE+aVux1RWgVXuWztj9fmb6CrFUifMLP8A3un07UqEeaV+w2RgbiSelLvx90cUu0u2xBnHWphbIsZ3nn+96fSu4khEgPB608HNQyZWNCoBKhmZSPvHsP8APpTbNjO0ispjMY5Yd/wpATlQawpdRv1FwrXcJMRkDBCu5MDqQe3T1PXrW5ESQC3SsCSfU1nCyqVkkDqhjjUs2FPP06cnimIBf6iY42e4tUBlCbhIhQ/KpPPpw/HXpUkl3qUVvA7CNUeOMO4Xd8xYZOQMDIOP1pIZtQMyK0OY1cefGEXg+Wh/mWpkN9ePNYp5u3dFGzqSADxk9R36e2KAOhIAyBwKj3letEkypjJ4Jxk9KfavBPAZPwbd2NIYnDilAA6UyPqccjsfWlCvuG1Sd3Q9jQA+gI0gwg49e1R3MU+1QuMNwSpxg/4dRn6UtszRghAXkk5ZR0Ddzn34pgRyW0EkojvIlkUH5Sf4Se/0NPfRLI2zQLANjFSQzs3Tp3zU5jVG3XB8yT+4vQfWnR3Hz7ZAAD90jp9KwrRkveiwRFDbWlvEII4mZY/lGOAO+Bk+9FWXhjkOXRWPTJFFSsUuqDlOSoqS3hNxcRxKQC5wCa1P+Ecn/wCe8f5GvXcktzjUW9jHorY/4Ryf/nvH+Ro/4Ryf/nvH+Rpc8e4+SXYx6K2P+Ecn/wCe8f5Gj/hHJ/8AnvH+Ro549w5Jdixo9zu2ZP3hsP1HSrF/HsuFkH8Y/UVXtNGntS375DyCMA8EVp3MHnw7cgMCCDXNK19Doje2p5q/wm0e91m8vbq4uWt55jN9jjOxFJ689T39K6/S9D0zRIvL0uxgtVPUxpgn6nqa00sHVs71x9Kf9jb+8KkCvRVj7G394UfY2/vCgCpKMrn0qKrstuY0ySCOlUsYJHpQAUUUUAFFFFACqAWAOcH0pZEC4wODwaYzBACc5zwAMkn6UO7gjzo5IwTxuXAzQBow/wClWBRj8wG0/UdP6VShPJyOTU9hJtnZD0cZH1FMuYHW6by0YhvmG0fnQMWmmRV78+gqRbKeT/WMEHp1NTx2EKfeBc/7XT8qAM/Jlc7FJPoOasR2Mr/exGPzNaHyRL/Cqj8BVd9QiX7mZD/s9PzoAWOxhTlgXPq3P6VOSqLkkKB68VQN3PMPl2xr7cmojEGOZC0h9WOaALj6hCv3MyH/AGen51Wkvpn+7tjHtyahkXa3HQ02gAOXbLEu3vyakUSEAZCgfnTUO1wfwqagQwRKDk5Y+pp9FFABRRRQBma3Pc2620lsJWAclljUnPynhvbr+OKo/ZNUSG3k86ZowsW4FzuP3Bgr6g7iTXRZxSUhinqaSiimIKjlHRvwNOMijvn6VGzlhjAAoAbRnBBHagkAZJwPU1Wlv4Y+AS5/2f8AGmk3sJtLc0CRt5PBqIyhCW7Eck8DNZkmpMeI0C+55NVJJHlOZGLH3rRUW9yHUXQ0p9SjB+UbyPTgVTkvppOA2wei1XorWNOKM3NsCcnJ5NFFFWSFFFFABRRRQAUUUUAFFFFAFrT4vMn3kcJz+NanJwF+8TgVBZxeTbqD95uTV21TdKXPROn1NcVepa8jppxsi0iCNFVegGKdRRXkmxDctiPaOr8fh3qAnaPpTpG8yZj2X5R/Wm13UY8sSWJDN5W4EEg88etOLM/Lfl6Um0ZzilrYAqNlOflBAPXFSUUgE4BUtyg6io2tcS7kcsAcgseMeme45PT1xUwHGe/alwB1pgQ+S6gcZAGAc9BUsSh2YSHOOQO2KdgdV4NMdAwBI49KAGTxQzyFlGcjDEHAOOn5c/nTgoHYUKRyB2pQCzABS3qBSAKlhywaNfvD50z69xTTGsZxK+D/AHE5P4mk+0eXkRqEz36n86YhWikf5rlvLT+73P4UGXau2IeWnc/xH8aZ947iSSe5pCMg0XAQnC5Wmbs5Dcg9QaWLlsdRUrIH69qBgk8iKAFEg7Etg0VGYwv/AC0x9aKydGD6Bcx9N/5CVv8A74rH1D4n3VprOoWQi0iEWlw0K/a7t43cD+LAQ8fjWtZRiW9ijbO122nBwcEY615z4h0q0tdfu4ZJXsDaSEW0V2byeS4GPvq6HA3dOK7avxIxpbM9l0zVTf8Ah2HUm8gl4TIfJctHxnoxAJHHpXL3XxKgh8K6behraPVNQWJ47NyzZVpArYIx0Gfyp9l4Yu73wTa2dhJcaSL8rJfx3ErzSpGR86IzH5Sen4nvVHxH4XPh7wtfwWU7Saa91bPbWhTcbYmZS4Vuu09cduaz6mi2Oi8V+LH8MvbKtpbTiYMSZtQitsYx039evaoPCfjf/hKLnULcWMcMtmiN+6vEnV92cAMvHasXx/pmr6tq8cum6PfPNZwulvcRvbtE5cAnckmTwRipfA1vr2mXTR6hpV6vnRfPJKbVIlcAngRDdyeOc4pIGaOmeMdYv/EMmkzeGHt3g2Ncub6NhEj5w2APm6HgVreFNZm17w5b6jdJHHJI0gZY87RtdlHX2FYWneGtestdj197qBr69k2albFj5Sw/wCM4zuQDr3yaztLtXufhjp9q+h3Oqo88vmQRTiAgCVzkkkZB6Y96A6nWaL4t03XtT1CxsplaWxk2N8wIkHdlweQDkZ9RWB4s+IM3h7xGdMjj05VFus3m3ly0W7JIwMKfSql3DNeRWaSfDq5QWWPs7Q3kMbRAdgVYHHqO9XfF3hHVNW1CDVNDuHtb2SEQ3CtdtENg5A+VTk5JoA19K8QXd74iXTriG3VTpkV4WiYt87MQQDxlcDjipdW8XaZo2uafpd3Mqz3pIB3DEeBwW54yeB6mua8MxatY+KryDWLdLi9t9IRUkhnd/OXexAZnA+bOefpUNpbyWdlc2sfw5uXju+bgzXkMjS/7zMxJx29KP6/EDv7xttvnGeRWaSWbJx+FVPD8LW3hsW50m40pIpSEgnuBM2OudwJ45xjParVJiCij26n2pSrAZIwKAEpQrN0H4mkqZXBUZIBPGM96AC1CxXrPKR8sO5Tjpz839Ko6Nqlzfi9j1SKRI3Tz4hJFtAjORt98ce/NXXPKvEVMqHcoB69iPx6U+7uEulSJT+7ZRJITxx2H+fStYTioOLV79exLi3JNPYqwO0aRO331AJ/rW2ZFCBiwCnnJNYoYH+JTzjgilRRL91lYLxndnFZFmi+oRL9zdIfYcfnVaS/mfhSsY9uTURjwy7iSDxUgUL0AFAEBBkb5iXb1Y5oPynBIz7UEYJHpUkIG3gDIPWgRGZ0topJJjsjVSxYjoB1qFtasUufs8kxjk6YdCOcZx+VJqt1ZxQ+ReuVWVGOADyo+9yOnWsq4tNMW6kkku5y9z5fygAyfMAVO45PT8s0hmnLrVhsQ+ccPF56NsOCmcE5/GpPtUYuRbkSLIxIUtGwVsDJw2MHisa5bT5ih8+VVgDK6mBSSEYZ6cY5x6Y561bee1t7z7RJc3Ds0joMhSuVU5xxkcUAadTqdyg+tVo5FliSRDlHUMp9QeamiPUenNMRJRRRQAUUhYL1IFMMv90Z+tAElIzqvU8+lQlmbqfwFRySxwj53C+3ejcCYyn+EY+tNJLdSTVCTU1HESE+7VUluppfvOceg4FaKlJkOokakl1DF95xn0HJqpLqTHiJAPdqo0VqqUUZuo2PklklOZHLfWmUUVoQFFFFABRRRQAUUUUAFFFFABRWjZWMMlv5lxv8AnPyhTjA9akn0YMC1nJv/ANhuDUe0jexfI7XMqinSRvE5SRSrDsRTasgKltYxLcop6ZyairR0+2AQTMDuP3fpUzlZFRV2XScAmr0EflRKp69T9aqwJ5kyjsvzH+lXq8jEz15Trigpkz+XEWH3ug+tPqtO26UL2Tk/U1hTjzSsUyMAKoHpTFYDOe9K54xSRxNLnbwB3NegSSA5oqIgpG7kNlSFwPUnFKH/AHhjDKzBiuOhJHXANAElHSm7+CSMY6g1DNc+WrDbyPvZ4wCODQBaUggY96Ruvt2qKEskKiYBZM4O3uOzVP17Z+gyKYDV7/SkmPyEj+9T+Rjg+3H8hTmAgxuAaTsvZfc+9AiOODaokmJRT0UfeanNMxXagEaei9T+NRM5bLZ3N3Jp8EfmAszZGcbRQMieVIlyTgZA/E1KbYbCxf5uo54qAwopIkYyMMrkdWXqM+hBpTyFU/dUYVR0FIB0ZyvtTyMimo2eKdQAxX8vKkZHtQZGb7owPWlcDrimE5poTYmB9aKKKdhXMezlWC8hlfO1GBOK3/8AhIbP0l/75/8Ar1zVFdkoKW5zRk47HS/8JDZ+kv8A3z/9ej/hIbP0l/75/wDr1zVFT7KJXtJHS/8ACQ2fpL/3z/8AXo/4SGz9Jf8Avn/69c1RR7KIe0kdL/wkNn6S/wDfP/16VNetHdVAkBY45WuZoBIII6ij2UQ9ozto5VliDpnB/OoBqEJGcP8AlUGk3AkQj+8N4/rUVzH5Vy69j8w/H/69c7Ny59vi/wBr8qP7Qh/2vyqgib8knoegqVVC9BSuBLdXKSw7QGBJ7iq0aBhk8n0p8g3IfXrTIj82OxFAiUADoMUEZBB70UUAV+nB6isiXTrm41hiVP2aRwzSeZzwhAOM8YJxgDkdTW1IMPn1pmcEEdqQzI/4R6VPNjVo3SRB8wJjCsGUjAGT/Dn8TTn0K5axSMXCq6byVViRIWxnJOMDjgVug5GaKAuc5a6Pc297HKYVQZV3IkABZUIHTnqSD6jv2rR020e3u5ZZI7ZDIu0eSMcBiQMYHrjPtWi67lI79qgBxg+lAE7ruQgde1RGViOMLU1MVQJGGOeo+lMRFz1Oee5pyMFbnoakkGUPtzUNAEN9aQ3+zzDLhDkBSAM/iDUUmjW1yyyHKzK6s79S+OgP4cVbzSglc7TgmkMqRaJAkkzTSNLHINpRvlGM5wcdR2xwOBxUVxo8MsZjjmkVWd2J254OOM98Y4/UGtHdHxuy7nt1P5VMttPOPuiNfVuv5UwK4GAB2AxSodrgnp0NSXFubd1G4srDqR3qIkAZJAHqaBEplUdMmmGRj3x9KqS38MfCkuf9n/GqkmoSvwmEHt1q1TkyXNI03dYxudgvuTVWTUY14jBc+vQVmsxY5Ykn1NJWqopbmbqPoWJb6aTjdtHotV+vXrRRWqSWxDbe4UUUUCCiiigAooooAKKKKACiiigAooooAKfDEZ5kjXqxx9KZWlpcOFabHzN8if1NTKXKrlRV3YvooyAowiDCinsgJyOG9RSqAoAFLXIdA1h5igTIkwByMjkfQ1IiWkrH9zGHIwQVAptIyhuoouwGtpVnG5m8s4XnZn5ajJySadvcoRklM01E811Tsx5+nelKWl2CS6Fm3AitzI3G75j9O1SR525b7zcmmSHzJ1iH3V+Zv6CnyvsjJHXoPrXJBXvJ9TQXzAEdz91aqrnGW+8eT9akm+VY4R0Ay3+frTKujHeXcTERVefa/TsPWpnmA+WPHHfsKgddwpVG0YrcAIycknOc5z3qMRiO4E33iMnHqeef1NS0hUN1pAMQblbPU0ryl9uVG9QRu70oG1Tjmqrys+ewPYUN2AkZ1XPOTToJGkbbjPpio7e3e4fao47n0q6zR2yFIOX6F/8AChXeoMdkQZAw03c9k/8Ar1CeTzkk/maWKN3XPRT0J71XkWV0wZPJYkZAGSjKeo9QabAmMLopc44/h74puDg7WIU9QO9Oed3ULnAxgnuaQfLHQAzpwBijrQcmlxxSAQEg1IXA+tM+lABY4AzTsJsCSaSnKjN7D3p8ahSQfvDv6imSRUUrfeb69qKYGBRRRXacoUUUUAFFFFABRRRQBp6PceXIAT905/A8GtnUY8okg/hOD9DXL28nlTqx6dD9K6u3IubLY3JwUNc9WNmb03dWKMZw+PWpar8jr95Tz9RVgHIBHesiwqA/Ix9jmp6ilHIPrxQBL1opkRymPTin0ANkGUPqOahqxUBG1iPSgCSI5XHpT6hQ7XB7HipqACoXG1z6HmpqZKMrnuKACI5THpxRLlcOO3B+lNjOHx61I2DlT1PYUAR7Hflj+f8AhThGo5PP1qaG2mZBuATHduv5VP8AZ4IRumYH3c8flQMplGmAEaliD17fnU0enE8yv+C/40978YPkoWA/ib5VFZ1zqiciSYyH+5FwPzpqLewm0tzTMlrafKuN3ooyagn1B1XJ2QL6uefyrDk1OUjEKrCv+zyfzqozM7FmJYnuTmtVSfUzdVdC7c6m8j/uyTj+N+v4DtVN5HlOZGLfU02itlFR2MnJvcKKKKYgooooAKKKKACiiigAooooAKKKKACiiigAooooAKKKOpwOSaAHRRtNKsaDLMcCt2JRFsROVUbR/jUFjZtbIzOP3zjAH9xff3qc5jb3/nXNVnd2RvCNlcnooGccjB7+1HbPasywqOVuNo6mpCQASe1QEkkk9TQBIjqFx0wOlOgOxJLhu/A/z9agwWIVfvE4FWHUPIkC/cjGWrCs72gVHuPt0Kpub7znJoJ8y4C/wxjcfr2qR2CIWPQVW5W25+/Mcn6f/q/nUS2suoxrPu3Sd2PH07UqnIpjnnHYU5RjPBJ747VulZWQDqKaWwu442ltoOeppgbY3zZH1oAlpGYIpJ7DNI5xjkhc8kelJJEI5dxk4BDxkdR2II7gj1oAaGPytkFWGQR0IohsmlkJJCxDktU0NsEiUzMyxAkqpOWNE05fCqu1eioP607dwuOaQBPLhG2P17tUDIzE7QWwO3anyRyKq55UnaxXqueh9+ajhDQTFwVLldrhejEH73/6qAHJM6R7VIweh9KYFLH+pp4Tkk9znin0gGqgH1ocZWgv6UwnPWnYVxVBY4HX1NIwwxGc+9JSqpbpwPWmITjIz071YAAGB0qJo9q5GTjrQrtjaoyfWmIlJCjJOKiOZSNowB3pwjycudx/Sn0AMESgc80U+igDmaKKK7TlCiiigAooooAKKKKACuh0S53rtJ5Ix+I/+tXPVd0ycwz499w/D/61Z1FeJdN2ZsXsfl3JI6ON3496bEflI9Kt3yCS2Ei87fmH071RQ4ce/Fcx0E1NkG5D69adRQIhjOHHoamqBhtYgdjxU4OQD60AFRyjkN+FSVG7qVKjk+1AEdTo25Qe/eoVBc7UBY+ijNWYrGVvvt5ansOTQBG0ip1NCJNP/q0IU/xHirYhtbQBnxn1Y5NRTakEXKqFX+9IcD8qLDHRacBgyuTjsvAp5uLa3+WMBm9EGT+dY1zq4fI3PL7D5V/+vVGW+mkGN2xf7qcVoqcmQ6iRt3OqlOGdIh6D5mrMl1TLZjQs39+U5P5Vn0VqqUVuZuo2STXEs5/eyM3t2/Ko6KK0MwooooAKKKKACiiigAooooAKKKKACiiigAooooAKKKKACiiigAooqa2tZLuTZGOB95j0Ue9Ddg3I443mkCRqWY9AK2bOxW1w2Q03d+y/T396kgt0t4isHJP3nPVvp6CpY23L7jg1zTqX0RvGFtWOAA6U1wCp4zjnGcU4kKMk4FQvIW4HA9O9ZlnODQ7gWd2jxh/OZX/dyZbIJ55HXp+VWDYXTWqFhdFpFn3LGVIRnPOQTzkH14x710CjaoHpTJAF+YcN7d6Q7mG1jNHrUZW3meJZEczmUYxt+bI6k56Z6dq2KKVUaSQRjIJ6+wobSV2G5JCRHG85GSPlSp4IykeW+83JqMASzBVH7qLgD1NSyyCOMsfwrmV37z6lEcv76ZYR90ctQ6tITKBlR8qgelJEhEYHSSXqfQf5/nVlsxxHy1zgcCqprmlzAylFEZWOTgDr61O8iQLtUc+n+NOa0BjEts/7wjk9n+tUhjcfMDZB5Hf8a22AcJD8gKqVR94A45psO2Ik5bARvl7Fic5x0p26PoI8nsMVIlrtUNO3lr2Hc0AMiBfEYBJ7AVMscdty2JJfTstBmCLthXy19f4jUYBI/uj9aBCu5ZtznLVGTv4oYDOVB2nvTadhXJS0jqA7cDsO/wBaAABgUgcbcmgBn6fKPWlYdwLge5pGViu48AdqdhYx7/rTGkLewp2FcQAscClZNuMHJPalSM9d2AewpWxEQR34I9aYgWL+9+QpPMCEqoyO2KPnl9lqRUC9OvrQAzaz/fOB6CpAABgDAoooAKKKKACiiigDmaKKK7TlCiiigAooooAKKKKACnRuY5FcdVOabRQB1thIs1psPIHH4HpVFkMbMh6qcf4VHoVzyEJ/2f6j+tXdQj2zq46OMH6iuOSs7HUndXGKdyg+tLUKuVBGM0L5kxwgZvZen50gFlxuGDz3pokKLjgehNWotPc/6xgo9F5P51Ni1s+u0N78saBlNLaafnaQPV+B+VWo9PjUZlYv7dBUFzq6x8LhPd+T+QrKuNWaU8Av7v0/IVUYN7EuSRum8ghG2Fd2OyDgfj0qhc6yBkeYB/sxcn8+lYktxLN/rHJHp0H5VHWqpdzN1excl1KRiTGoTP8AEfmb8zVR3aRtzsWPqTmkorVRS2M229wooopiCiiigAooooAKKKKACiiigAooooAKKKKACiiigAooooAKKKKACiiigAooqa2tXupdicAcsx6KKG7BuLaWr3c2xTtUcsx6KK2440SMRQjbCv5sfU1FGiQxCKIYQdT3Y+pp6uU9x6VyznzPyOiMeUlJCjJ6VFuO/d3PakZtxyfwFKqM3QYHqagoQkscmnRrk7uw6UznpjnpinAtF1HFAE1Qu25s9h0pzSZXAyCajoACQAc1MFMEWP8AltL+got0GPNk/wBWnK57n1qSFTI5mfqfuj0Fc05c75Vsi0rEkUYijCj8ah/4+J+f9VH196fPIQAicu/AoEYAWBemNzn1FKTb91bsCSIbiZT/ABfd9hUlFFdEUoqyEN+aJi8YyD95PX3HvRNbx3arIpw394dx6GnUinypQR9xzhh6H1pgOjtUiU+Xw3948mmmyDEkyMSe5rgIPHWtyazCrS6P9kk1g6d9nXd9oChiN+N2O3pW14c8aQ3Vrq7atOIm065mWSVoikYjVyFw3QnA7c09LCeh0gsUHO5ifU0fYUJyXY+1edS/ELV7jwdfS2luG1OFJpZd7LC9tD1ilEbD5wVI6dxXo9jI02n20khy7xKzH1JAp2ARrJWUjcaZ/Z6f32rnb/V/F1tdTpDp+iNGod41e8cSNGO+3b9KuWWqavr/AIOsNS0kWVve3UaSlbkM0ag9Rxg0Aa409A2d7H60/wCyL/eNefN4y1mPTIb3Uruwgt01yOza5t1IikhAPmHLZ4yMZ9jW/r/ibULbVtLsdCt7G6a/gknWS4nKJtXb0IBzndR/X6gdA1grEEu3FN/s9P77VU0G61m5Sb+2rewhZSPLFpOZAR3zkDHauH1H4ga1FqF9FZT2EscE0kagaZdOcqSNpZeM0gO+uYfsyKFYnJPWoYlB5PLe9Q6XeXOq+HdMvL6LyLmeESSxhSu1iORg8ip1j2tkE+9DVmIfRRRQAUUUUAFFFFABRRRQBzNFFFdpyhRRRQAUUUUAFFFFABRRRQBZsJTFcjBxu4H17V1EiC8tVKnBOGB9DXHAkEEdRW1HrIhtlVWGTzwMke1Y1Ytu6NqcklZmotjDEN0rbsd2OB+VNl1GCFfkGQO/RfzrAn1OWY5H5scn/CqjyPIcuxY+9SqT6jdRdDXudbZshWJ9k4H59azZL2Z84OwHsv8AjUFFaqnFGTm2FFFFWSFFFFABRRRQAUUUUAFFFFABRRRQAUUUUAFFFFABRRRQAUUUUAFFFFABRRRQAUUUUAFFSpazupZYXKjvtq9a6fHGokufnbqIx0H1/wAKmU1HcpRbK1pp8l185/dxDq7f09a1EVIYhFENqDrnqx9TUpVnxvOAOir0FKI1AIxnPc1zzm5G0YqJEqlvujj1p4hz95vyp0ZJQA9RwadUFDYwAvAweh+tOpo4kI7MMilLBepAoAjOEmyehFS8EeoNQu4fGAeO9NBI5BxQA94woLLwPSiKEzsR0QfePr7UKHuGCDgD7zDt/wDXqaVtoEEIwT1x2FYVajvyx3KS6gx+0SCNf9UnXHepmYRoSeAKSNBEgUdqhJE7lm4hj657mo0ghj7dCSZn+83QegqV1LYKnDLyDSqyuuVORS1yuT5r9ShgmA/1gKH36fnUgORkcj1FJTDEmcgbT6qcV0RxP8yFyklLjPB6VF+8XowcejcH86UTBf8AWKye55H51vGrCWzJscTf240bxvdXS+EHv7cpHLbz2dpFvWXJLksSDnpWz4b0m0vfD1xb3ml3ccM15JcNb6lGhbcz784GRgE8fSuiNwuwuo3AehpZphFEZNpZRycenrWyEzhfEPhTxI2k38666l/ObdoxbnTIg0y9fL3dcGu0t1nTSIljRFuFgAVX4UNt4Bx2zSf2imfuNj1oOopj7jGgDi7rQvGl5rkeqTDw/wCYlrJaeWHmClHIJOcZzxWtZeHNUm8LQ6Pe3UOnRxMI8aazHdABjZufkE+orfN+ApbyyR2560n9orjmNs/WgDn/ABPoCnTtAsNNsA1paalAzQooKpEuckg9ueaz/GnhHV/EsrwxWWgtaxxmO1lnaUTQ5AyRt+Xgjj6Cuw/tFf8Anm350f2iv/PNvzpAcl4R8M634a82OOy0CCOSHDPbtMXkkVfkLbuMZPOPWsC6+HHiO51A3ajSoPMleWeKG+ulSVm6kgHjnnivTP7RX/nm350q6gjHGxhTuBk6HZahp2iQWmprarJCxWMW8kjjZ2yz8k5zV6pp5hKFwCMetQ0mIKKKKACiiigAooooAKKKKAOZooortOUKKKKACiiigAooooAKKKKACiiigAooooAKKKKACiiigAooooAKKKKACiiigAooooAKKKKACiiigAooooAKKKKACiiigAooooAKu2+kzzkAlYweeeaKKzqTcVoaQipPU0otDt4+ZXeQ/kKmX7Lb8QwrkdwKKK53Jvdm3KlsNkuZJFK52g+lRHk57MN3+P65ooqRk0Zyg9RxTqKKYhg+WUjswzSGYfwjNFFADGYsQSenTFCKXbCjJoopDQrqUba2M+1CIZZAinHcn0FFFRUk4wbQLcsyOttCFQcnhf8AGiCLyxluXbqaKK5qS925bEmYu4hTgnqfQU6GMOqt/wAsx9xfX3NFFawV5a9BD5VwDIvDjuO/1qHVpns7MvGfmZtoPpRRVzpxau0TJtJ2OeW7nSTzFmff6k1fh12ReJo1ceq8GiiuZpPc5VUktmaFtqVvdEKhYN/dIq3RRWU4qL0OunJyjdjDEhOcYPqODT48RoExlQMYNFFKNSUdmXYz5UEUxjB4xlfpTc0UV6NOTlFNmb3HByqkYyPem4IAyOD3ooqxBRRRQAUUUUATo25c0tFFIAooopgFFFFABRRRQAUUUUAf/9k="/>
          <p:cNvSpPr>
            <a:spLocks noChangeAspect="1" noChangeArrowheads="1"/>
          </p:cNvSpPr>
          <p:nvPr/>
        </p:nvSpPr>
        <p:spPr bwMode="auto">
          <a:xfrm>
            <a:off x="76200" y="-136525"/>
            <a:ext cx="61341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AutoShape 4" descr="data:image/png;base64,/9j/4AAQSkZJRgABAQEAYABgAAD/2wBDAAoHBwkHBgoJCAkLCwoMDxkQDw4ODx4WFxIZJCAmJSMgIyIoLTkwKCo2KyIjMkQyNjs9QEBAJjBGS0U+Sjk/QD3/2wBDAQsLCw8NDx0QEB09KSMpPT09PT09PT09PT09PT09PT09PT09PT09PT09PT09PT09PT09PT09PT09PT09PT09PT3/wAARCAFHAo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raKKK7DkCiiigAooooAKKKKACiiigAooooAKKKKACiiigAooooAKKKKACiigDJwBknsKACircOmXEuNyiMHpu6n8OtaltoSDBkBb/AH/8B/U1DqRRag2YUcTynEaMx9hV+20WebBb5R7f41vpbQW6ZbaAP72AB+HSmSaig4iUufU8Cs3VfQ0VNdSG20S3hwXG9qstcW9qNq4z/dQZNUZLiWb77kD+6vAqMAAYAxWTbZastizJfyvxGBGPXqarHLNuYlm9ScmilALfdBNIBKKeIiepx9KeI1HbJ9TQBDUlvJ5Vwjdidp+hpsgw59DzTSMgigBfENvuiSYDleDWBXWyKL3TSD1Zf1FcmylWKnqDiuik9LGVVa3EooorUyCiiigApVYqwYdQc0lFAG6rB1DDowzS1V06XfAUPVD+lWq45KzsdKd1cKKVRubBOKk8pcdPxNIZFmilAYxMAFGO/c0hxng5BGaACiiigAqxZPsugOzjH9f8ar0vzKBIv8JyKAJtQgRzJFISElw6kDow61UitbeH7kQZv70nP6dK070CW0WVf4cN+HeqSqXzggYp8zSsDSvcGdm6k49Kb1OByfalZdpIqRGURjOBSAasRP3uPYUzvjqRT0G8sWZjz06DFSgBRgAAUAQiNm68D3qYdKKKACo5R0b8KkpHGVINADPv2w9YTj/gJ/8Ar1HUlt88wAUsrgq+B0Bo8qOM4nmBI42x8n8T2oGR9wOpPYdal8hlG6ZliX35Y/hSySmGR4oVWIA4yOWP41EEZjnBye7HmgCQSxx/6mPLD+OTk/gKjkdpDmRyx9+n5UqJuLBjyD0FShQvQUCIRgsM9KXad/l5wM5ppGCV9KPpnPrQBIyIq8n5u2etMVsENTlZFGRyx6+tNJyScYz2oAklGQGHUd6RVTaGbk+rGkTcw25AA4z3phXaSPSgCUyj+EZqLqSfWikzz/OgCxa4kMkDfdlXj6j/AD+lSWKM8u51I8sYOR/F/n+dSacE8jAVQykgkDmrlAylqMnypEvVjk/T/wDXUIGAAO1NZ/Ounk/h6L9P8/zpXO1eOvQUAMKtISQxAHFFPA2gD0ooEc1RRRXacoUUUUAFFFFABRRRQAUUUUAFFFFABRRRQAUUUUAFFFFABRRRQBd02x+2SncrMijopwc1v2+nRwD5VWP/AHOv5nmsTRLjyL4KT8r8GtzUC4RCrMFzhgDj6Vz1W7m9NK1yRpre1yMgN6Dkmq0moSPxGoQep5NVQAOgxRWRoDEu252LH1Y5oopUxvGRkGgQgyegJ+lPETHqQKlooAaI1HbP1p1FFABRRRQAyUfKD6VFVgjIIPeq/seooAu6dJy8f/Ah/WsLV7f7PfvgfK3IrTgk8qdH7ZwfoaPEFvvt1mA5Q4NXTdpEzV4nPUUUV1HOFFFFABRRRQBZsJfLuQD0cba1awQSCCOordRxJGrjowzWFZa3Nqb6CgkEEdRTgXdsb8cdhTaVDh1P4ViaCvEFAYknnmpDGu0gAZpXG5GHqKSNtyKfagCHNKqlvujj1qSMbXce+fzoT5XdffIoAipyhmygbA69KRhh2/OgEqwI7UAXrBt8Dwv/AAnGPY1SQGKUo3UHaaktZNl2GPAf5T/Sn38e24DDo4/UUDIpR0b8KjxU3+sj+oqGgQ+I4Yj1FSk4GT0FV/fOMd6fEssgKxIWB79vzoAd5q+h/KjzlwM9T270nlxx8Sy7mH8EXJ/OjzygPkosQ9erfnQMdtlK7mCwp/ekP9KZmLPCvO3q3C/lTvKBbc5Lt6k04lUHJAFAEbySONrNhR/AvAqPAxjt6U5zk7gCF9TxSevPB60CJS2fJl7sPLb6jpTiwXqcVGg3xSx98eYv1HX9KaqluVHB7mgYpf8AeblHUYOaC7HqfwFDIUAOc0gO1gfSgQeWxBwMfWpYypX5cD1FKzqvU1CWyxZcgHrQAMNrEUlFFADkba49DwafKvG7061EenPSlLFhycj2oASgAk4FFGM8Zx6nHSgC5YDbM+0kqVBOf0qxdybLdsHBb5RTbGIJAX7yHdn19KS/jLwB15MZ3fh3pjKiIEUBelH3pPZf500Tf3h+IpYuUznJPJpCH0VHJNsbG0n6UUAc7RRRXacoUUUUAFFFFABRRRQAUUUUAFFFPjieU4jQt9KAGUVp22hzS4Mh2ipr/Skt7RhGoLqN4buQOoqPaRvYvkdrmNRRRVkBRRRQAUUUUAORzG6sOoOa65SL2wBHV1/WuProfD9xvt2hJ5U8VlVWlzWk9bDAcjNFS3UflXLjs3zD8f8A69RVzmoUfTrRRQBYByAfWimRHgj0p9ABRRRQAUUUUAFQyDD/AFqamSjKZ9KAIiMgj1rQx9s04q3JK4P1FZ9XNOkw7xnv8w/r/ShDOWdSjsp6g4pK0Nat/IvmIHyvyKz67Iu6ucslZ2CiiimIKKKKACtPTZN0JQ9UPH0rMqxYyeXcrno3ymoqK8SoOzNag9KKK5ToJDN/dX86YrMowDgfSkGT0BP0pSjBScAYGaADcwJOeSMZNIRk5PJ96kEWerfkKQoqSLnoc5zQAwY6D9KcqM4zwB70/wA2NeAR+FIpcbtqcE5G44oAY6FeM9eh96vT/wCk2AlA5Ubv8f61RZmY4bHB7Vc098iSI9PvD8etAytCeo/EUSIAuQACDk00qYZWQdVOB7jtTtrv944HpQIajqmSYlduxY8D8KV5ZZ+GYkf3V4FG0LKAeQRxmpaBkSwnHJAHoKHjCrkD61LQRkEHvQIiTe6/ewBxx1pwRE5OM+ppiBixUNt9akEag5IyfU80ANdvMGEBb37UxlKkZxzU9RyspGM/MOw5oAbG/lSo/ZTz9O9O4gkkjPRTx9Kj6ipH+dYZG7/u2+o6UDEeTcNoFM9iMfWrAAXoAKjmwMHIz0oEEaKVzjJ71JUKFtxC459af5efvsW9ugoAjcBWwCPp6UlThFAwFAFQuuz6HpQALgfOcEKeB/eb0/DqaM55cbj/AHl+U/4GgrhFKrhEGCO6nuT9fWkUAtyCc8DBxj3oGOC7vuMGP908N+Xf8KWKMyTBMlSTgjocd6YQDwCCTzhuD/hWhYowVi27A4Xd196AJppBbwM/ZRwP5VTspDFKI2bKScjP97v+dLqEm+WOHcAANxz69v61UAG/LcAdCPWgB80XkTMn8PVfpTPfvV1v9OtAy/62M9Pf/wCvVIHNAChmXOD155FFJRQIwaKKK7TlCiiigAooooAKKlitZpyPLQkHua1LbQHbBmbA9OlS5pblKLZjAFjgAk+gq5b6XcXB4XaPeuhh0+2tVztXjqTwKHv4kGIlL49OB+dZSq9jRUu5TttAjTBmO4+lX9ttZgZ2qe3c1Tku5pf4tg9E/wAahAA57nvWTk3uaJJbFyTUj/yyjyB3bj9KnuAsluJOqjn6g9f0rMrQsHD27RtzsOPwNIZytxCbe4kiP8LY/Co609ZgKSJJ/wBs2+o6fpWZXZF3VzmkrOwUUUUyQooooAKu6TcfZ75cn5W4NUqVWKsGHUHNKSurDTs7nWajHmNZB/CcH6GqFaNs63lgM8hlwazuRw3UcH61xs6gooooEOQ4ce/FTVXqdTuUH1oAWiiigAooooAKOtFFAFfGMj04p8UnlTI/YHn6GiUYfPrTCMgj1oAl1+38y1EoHKGucrrk/wBL08q3JK7T9RXJyIY5GQ/wnFdFJ6WMqq6jaKKK1MgooooAKM45HUUUUAbkMiyxo5zhhzj1qXdGOiE/WqOmuGhKH+Fv0NaIjUdvzrjkrNo6Yu6uRpJtLYGcnIAp26RuigD3pz4VkPTBx+dBkUd8/SkMjVW3bGc4A4xStGqspxkZwc80jPl1YA8etO2TTp8sTbTyDQAso/dHHbmng5APrTGhl/5aMij/AGpB/SmvLDbws8tyqogyzKhOB9aBiSDDn35p1vJsuYyOecED0NVG1fTQiyecJFb7rOTg8bugHpzUjapEAqi5jjDgMojGMg4wR+Y/OgC7qCbJlkH8Qx+IqLzd33FLfoKR9UtLuJbdZ0e6HPljk5UZP6A0/coAOQAelAEbq5G4kZXkAVKDuAI6Gmeco9fypITwV54PGfSgRJRRRQBE3yShuxqvearb2TKs7FNyswJXggDJGfX2q1KMrn0rOvtOW9ZWJjGEKEPHvyD6cjB69PWkMdDq1pczNH5r/Ju3bkKj5Rk/pTzrFhGmRJ8u1X+Vf4WXcD9MA5qoNDtkkLhnbO84cBhlhjI44x6U9tNZrZ0WdFmZ4382OAL931GSOeaALdtPHdwrLbsXjYnaQOuCR/SrEal0mhPDEbl+oqvY2zwW6xNO0jLnc5GCxJJz+tWP+PeRJFzweaYAm6VAxfAPZacI1AIA696Rx5E8kaqSD8y49DXPKdbS8WKaZ2LoX2x4yq55XJ43AUAbgO0g9x1qUygdMmucnudRgRTLNskWcK25sA/u1PUDHr7ZJrXsHkk062eYkyNGpbJyc4pAWTIx74HtSFSBkqfqaaSB1NSJFLLwiOw9TwKYh1uHknRU6jq3oKtS2CnLQYRiMEdv/rVLa2/kR84LtyxqemMylhlVyGibcxwMDIA+taSKsMIHRVFPpGUMpVhkHgg0AZBkZg7sh+c7s9eO2fwpg4GKvyWAKkROVHoeRVWS2mi+8hI9V5pANhmMEoccjow9RU95CCPtEWCjctj+dVQQehqa3uWt8jG6M9V9PpQBDRVz7FFOPMglKoewGcUUAcrRRVmDT7i4PyoQPU12tpbnKk3sVqVEaQ4RSx9q3bbw+owZ2z7VorBa2aAkKoHc1k6q6GipPqYFto1xPgsNq1rW2iQQ4L/M1TSaiOkKFvduBVWSeWX77nH91eBWTqNmigkXmmtrX5Vxu9FGTVeTUJG4jUIPU8mqoAHAGKKgoViZDmRi5/2jSUUUCCiiigAqezk8u5X0f5T/AEqCg57dRyPrQBZ1a386BwByy7h/vD/62a5iuxdvPtFkUcgBgP6Vyt7D5F3Ig+6TuX6HkVvSfQzqrqQUUUVsYhRRRQAUUUUAb3h+4yjQk9OlT3sfl3JPZxu/HvWJps5gvUPY8V0l+gkthIvOw7vw71zVFZnRB3iZ9FFAy33Rn6VmUFSRHqv40wgg4I5oU7WBoAnooooAKKKQsF6kCgBaKjMo/hGfrTS7HqfyoAfLjb15HQVFRRQBb06TEjxnow3D+v8ASsfXLfyb0sB8r81fjk8qVJP7p5+nepddt/NsxIByhq6bsxTV4nNUUUV1HMFFFFABRRRQBZsJNlyFPRxitcux/i/KufBKkEdQcit2JvORWXncM1hWWtzam9LC4/H60U8RN3IFKIhzkk4rE0I84pMLt7kD61YCKOAo5qMYa32kgHGOaAGeWVI+UDJxmkubP7TaywmQr5ilcgZxUjyB4gQfm4OPelM3ov50gMYeGomWSGW4dwQhU7f7oxyOnXnirsmlmS2RWlLSqqKC2SqgMrNge+P5DpVksxYNkAjjigknqSfxoGV7PSVGvR3aSElAxk38tITkZz07irXkbJXTONjYH07UkMnlTI/ZTz9DVm/UpMsi8BxtP4dP60wIwiryB+NM3DzgQc5GDUZ56kn60UCLFFRmbjhefemFmbqfwFAErMoBBP4VEo3EDOKTgUpDLhiMAGgCURKOvP1poiGTknHpTjKo6HP0phkY9OKADiOYY4DU6UqVIJGfSoupxySe3Ump47OZ/wCEIPVv8KAEYlraGX+KM+W307U0Ss52xqSfQc1fhs0jjdWO8P1B6VMqKgwqgD0AosMoJaXEmC7BB9f8KmTT4xzIzOfc4FWJJUiGZHVR7mq76jGPuKz/AIYH60ATxwRRfcjUe4FSVmtqMp+6iL9STVq3n+0wHOA44YCmBWl1B2Y+ThUHcjJNMF5cDqw59VqJEUIQ5wy/KR6U3njJPHSkA+WeWaYM3y4XAKsetPS7nTpJuHowzUNFAF1NR/56Rke681ZjuIpvuOCfTv8AlWT+BGaNu4gEUXA1ZbWKbll+b+8ODVSTT5F5jYOPQ8Gsqy8SpLeJaxHzGbdgFw20DrnHKn2NbkV/E+A+Y29G6fnQBnGNgSGyh7g5FFbXWiiwHKaU6JeqJFBVuOa6aaRbWHcE4BxhRXGo2x1b0NddCwvLAAn7y4J962qrW5nSelitJezScKRGPbk/nVfqcnJb1PJoGe/UcH60ViWFFFFABRRRQAUUUdTgcn2oAKKcI2PXiniJR15+tAEQBP3RmlZGUAnHNT0jLuUj1oAn06T5XjP8JyPoaytbt9oWQD7h2H6Hkf1FW7aTyrhGPAJ2n8f/AK9WtRt/PiZf767fx6iqg7O4pK6scnRR04PUUV1nMFFFFABRRRQAAkEEdRyK63T5lurFc8jGCPauSrb8P3GC0RP0/wA/nWdVXVzSm7OxMkYV3RxlkOOaeOJCOzDNSXqeXdLJ2cYP1qN+Bu/u81zG42UdG/Co6nYblI9agoETK42AscdjSGUfwgmosUUAOLse+PpTaKKACiiigAooooAOvFaMP+lWGxuTgqfqKzqtafJtmaM9GGR9RQM5qaMxTOh/hNMrU1238q88wDh6y67Iu6uc0lZ2CiiimSFFFFABWnpk3yFT/Af0NZlWLKTy7pfRvlNTUV4lQdmbRmHYE03zGycYGabRXIdA/BeJiWbcM96UIpiyqjkUiOEVyxAAG45NZkHiGA2Ly+S/7tgpTcMjOeuemMY+uKQGhRWauuQHI8mcbWKncAMc4BP1PHtSRa7DNcRQrBNvlbaM4A6ev4dPoaBmnRVWy1CK+z5SkDZvySCD8zL2/wB2rVAiRBuhZfqKs83WmDu6j9RVLJGcEj6Va06QLI8eeGG4fXvTGVQcjIop8sRilkXHyq3H0NMoEFLtPoaFA3AMcd6w4tJkGpT5a4WN5ZCzZG1gVIGCT7j8vekM34yFBBwO+aSSVSpHrWf4es7hjOb6FrUAIqqSMnljwOg69BXRxW8UPKKM+p5NMDOjtZpPuptHq3FWo9OUcyuW9hwKt5xVeS+hTgEufRef1oAmjiSIYjQKPYUrMqDLEAepNZ8l/K/CARj8zVZiXOXJY+rHNFwNCTUYl4jBc+3A/Oq0l5NJ0YIvov8AjTIsHIIHHNG0CbkcMMj60ARgZJIBY+vX9aVSuCWJ9gO9TMwUcnHpUKKW4H40CEXK4weRUlvN5E6vk4bh/SmEYJGc470nWgCxfReXOHH3ZP51Xq7F/pdk0RPzpwD/ACNUh7jB7j0oGFFBIHHf0qRYJX6JgerHFTKUY7sLDCzFdpPFVG1O3jk2MXDeb5Kjby79cAda0hZt/FIB/uise6jsRrYint5py5CtOZOITg47cdeMetQqsZO0R2M/Txo1rfu8EcscrFmLvJlcjJJ68Hr1rWtNQhvg3lBwFVWO9cfeB4/DGDVexu7OS9uHkaQRJvcpIEYLk4I4G7J6gZNaWjrayJJc2qSxmXaHhl6xsM+vc5pTq8qvYLAshUYSRlHorHFFaVFY/Wn2HynH10GgXG6MxE9On4f/AFq5+rmlz+RdA9uv+fwzXrVFeJy03ZmzeR+Xct6P8w/rUFaF+ge3Eg52HP4Vn1ynQFFKFLdB+NPEX94/lQIjpwRj2x9alChegpaAGCIfxHNPAA6DFFFABRRRQAUUUUAQyr8xHZq0EY3NkD/Hj/x4f/XqlKMpnuOan06TDvGeh+Yf1/pQMwNTi8q8ZlGFkG8fj1/WqlbmuW/7ouBzG27/AIC3/wBesOuqm7xOeaswoooqyAooooAKsWExhu0bOMnH+H61XooaurDTs7nX3a+fZbl6gbxVVG3oD6iptKuBcWgz1x/+v9c1Aq+VLJF/dPH0rjasdW4J93HdeKjcYc+/NSdJB6MP1pJRwD6UhEVFFFABRVTU5p7e3V7d4kJcKTIQBzwOvHXGfaqF3d6rHAZYfJZMPghN2AGPPHtjHbGc80hm1RVC3vpJbpFZoTGyhQATv3Y5bpjB6Y7dav0CCiilx7UwEpyP5UiSf3Tn8O9Jg+lJj2oAs63b+fYl15Kc1zFdfbf6RY7G6gFDXK3ELQ3DoVPB9K3pPoZVV1IqKMH0P5UYPofyrYyCijBHY0UAFGccjqKKKANyKTzYlf8AvDNOqnpsm6JkPVTkfQ1crjkrOx0xd1cPX3GDVKLSbeK3mhUy7JQA3zc8dO355696unpUvloBk8j3NSMorYWywJEUDBAwVmwWXdnOD269qRdNj3D5pnjGP3bEMnChe49AOhq45UMpTGQe1UJ9Ykh1iO08oeW+Pm2kn3/+tgHvQMtR2iJdPIqhHkQA7cYIBPb15qx5aL979TWGdau2klVrZA0SSFsuflIAwDjtk4zSQ6272SzvEgcyldgDZCAfePXGD79x60AbR2eYMYK45pyzqkiMo+62T9O9Y9tq088CObF+WjG4dPmbBHtgY5PHX0qW01Ge5nFvLBEibXO5XBOVIBGPbJGe+KAN2+gd2R41LZG1gP0qJLCVhlmVfbrVqyk8y2XPVflP4VOzBFLMQAOSTTA4658L3aXEpjzIskLMShCjf12gHoKil8O3r6WUe2aQPKd0LEEbQgVTjPtjr711b6inSJGc+vQVA01xL959i+i0Ac9Notxb6taTshOwpKWLr97HzA45OMDHB71oaUt5ZzXDt83nMWOZS+W45IwMHjtgYxxV5YUXnGT6mn0BcY4lm/10hI9O35U14wqZXPHX6VLTGkXkdfpQIRkXZlR05pgBb7ozSpIVTbjOKaCQuMnHpQA7mNwSR7gUO+/GARg9abSqQDz909aAFVC5yc49TSum3leAeCBUvQe1RPJnhenrQAynLGWGegpFBZtqAs3oKEmtUn8iacGTcF8vB25OOM9+o/OolNRGk2SWbstwCoJX7r46VPJbJJMz7mAbkqPWom1SxiVs3EYVAS2P4QG2n9Tij+1bMx+Ys4dTIYgUUnLAZI49q5p1KstlYtRLKRpGMIoFOqq+pWseBJLtJXdgqenX88A8VJ9qj+0CA7xIc43RsAcdcHGDWDhPdoZNVd9PtZLpbh4IzIoIyVHOcdfyqwSAMk4HvTPOj7NuP+yM1Meb7IFGHQrCCSSSOHa0nUqduPmLcEYI5NWrWygso9luhRPQuWA+mTxUm8npG/4jFGZT/Ao+rf8A1q15astxaD6KrSXLxuV2IcejH/Cil7Cp2C6OYpyOY5FcfwnNNor3jhOusZFnswp5AG0/Tt+lZ5UoSp+8hx+VJoVx0Qnr8v5cj+tWr+PZcBx0cfqK45KzsdSd1cQHIB9aKZEflI9KfSAKKKKACiiigAooooAKKKKACokbyJ1bsp5+lS1HMvQ/gaALt7EJY+fusCjfQ/8A18VyLoY3ZG+8pwa662P2iy2MeQNhrntXiKXQkxjzBk/7w4NbUnrYiqtLlGiiitzAKKKKACiiigDX0G42SmMnj/H/AOvitO/TZNHL2Pyn+lc3aS+Tco2cDOD9DXVSr9qsT/eIyPqK56qszopu6Kbj5cjqORS8MvsRSRtvjVqE4yvof0rIoh+vWinSDD/Xmm0AIyqwKsoYHqCMihVVV2qqqo7AYH5UtFAC7jjGTikoooAD0qa48S6LYSm3vNWsIJ4wN8clwqsvHcE1DXJ+JtOn1fxbbvZ6Zp4uNPUzpFdqgfU+ArAf7Kg8Mf4iOOKFuM7221KzvLiaC2uI5ZYVRpFQ52hhlT+I5pttq+nXjTra31rM1v8A64Ryq3l/72DxXK6ZZzX+u+LLYK1jJcWltGu3/liTCwwCODjPauY0SG3guybmTQtKOk2U9hL5F0A95JtxlgQCACM85OTTYLU9ZgniuYEmt5EkikAZHQ5DD1BqEalYlA4u7cq03kA+YMGTONn+9ntWd4LTyvBejJuR9tpGNyHIPyjpXluoaVNoPjOP7U6y7NT/ALRaO1eed1jLkjdEq7FJ9etD0lYS1jc9hg1SxubeSeK5haGORonctgK6nBBJ7g1WHibRWtJLpdStTBExR3Dg4Ibb/M4ridF0F9V8Ga5c2UseoPf3E0tta3TBrdD5hKnYR8r+oPfrXEwW1t9g1exiSwW9ljjhgidrcXLS+YpZVMXGzaO/NCGew+JP9bb/AO639Kxq07fSZINH063vflmhiKuqTNKM5/vtyfxqRbK3X/lnn6nNbKooqxjKDbuZABY4AyfarcGmyzYLlYl9W6/lWnHGoOFAUY7ClIwxHpSdZ9BqmupHDaW9sp8tneQ8bjwPyp9FFYtt6s0StsFGBRRQAUwWlvJdLNJErSrghj6jp+Xan0oOGB9DQAsdlbwzPLHCiu+cke5yfpk8mgqkRdUjUeZy/H3uMfyFTVHKOVP4UgKaafaxyLJHAqMvTYSPU9M89TSw2NrbXElxDbRpLIDucdTk5P51PnH19KsW9m8rgyKVjHJz1amMt2URitwW+8/zGoNQlyVhHT7zf0FXmIVSTwAMmsZnMrtIerHP4dqAJYjlPpxTqgViucY59aCS3Uk0CJTIo75PoKYZSegxTKKAA5PUk/WiiigAooooAKKKVQXbag3N6elJtLVgIW+UA9BUsVu0nLZRP1P+FTQ2yoQz/M/6D6VPXJUxF9IlqPcaiLGu1AAPas+XShJqJnKwGNmVyCp3ZHoc47CtKiueM3F3RZmjRIBI2GIhZCrIMDuD1H0/GkOhwnTha73yPm3E8bu5xV17kDiMbz69h+NMilcS4kbIbpxjBra9W3MLmKF7pUjyxJZSpGqR7GDx7jtznqfxFWotMQXrXHmNu42KHZtnXOMnHOR+VWZlOBIvVOox1HeiSZIIHnkc+Si7ix6Aetb0Zc8dRNseIUByRuPq3NQ32o2mlwCW8nWJCcDPJY+gA5NMl1eygYrJcKpDFT9QAT+hFZ+qxaZrsdmLi5njXduhaNSuSwwOSP0rZJIk2YJ4rmFZoJFkicZVlOQac7BELHtWPYX+k6RYRWkd0wijJQNIpznOSDx/tCprjWLOSBGWcbGbAYqcE4zj9aAFJLEk9TRTVYOiupyrAMD7GimSYVFFFdpylvTpjFcYH8XI+o6V0l0BcWW9OSAHFcirFWDDqDkV1emTCW32+nI+h/yawqrW5tSelinGcOPQ1NUMkZildP7p4+napgdwB9axNAooooAKKKKACiilAJ6CgBKKRmVepphlP8I/OgCSo3kXaR1z6UgjZ8Fm49qkVFXoOfWgB2nybZyh6OP1FQ61b74JCByv7wfyb+lI7+XMHU8ghsVo3IWSFZOq9/dT1pxdncGrqxx1FSTwm3uJIm6o2KjrsOUKKKKACiiigArp9GufOtQCeQOfr0P9PzrmK0tEuPKuShPB5/x/z7VnUV4mlN2Zpsnk3MkfbO5foaQ8Op9eDVjUE2mOYdjtb6Gq0jLtIzz2rmNwlGVz6VFTzKSPugZ9aYKBBRRRQAUUUUAB6VBrfhNdb1C01CLVL/T7m3haJXtWUEqxBIOQfQVPTt7/AN9vzoGP0PRJ9H87z9Y1DUfMxj7WynZjPTAHXP6VzF/8JdNv7+8um1G8Q3cryuoSFgCx5wWQn9a6TzH/AL7fnR5j/wB9vzouFy7pOnR6RpNrp8LO8VtEsSs/UgDHNZOreD49Q1STUbPU9Q0y7mRUnezkAEoX7u4EEZGetWfMf++351YsZSLgqzEhxxk9xTvdghukeH7PRdJbT7fzJIpC7SvK5Z5Wb7zMfU1za/C3TVRLZtR1FtORgVsy6bMA5A3bd2M+9decrOy5OGG4fyNDH5TlsfjSvqBBqAw0f0NU6UknqSceppKBDXmjt9ryuqLnGSfXtSyXNqPne5jUbQ3LY47Gqup2TahZmFDj5gTk44+vr6VRl8NvcWiETr5u1QVOdvHv1x/9ftSGav2mDfIgnjJjyW+YcAdfy70sM8VwpaGVJFBwSjZqk2iKk9w/nO6TKVCuAV+b7+QAOvsRVm0gkt0ZXl8wE5GdxI/MmgCeijqQPWnLGztiMF/90cD8aYhtBxjk4q3Hp7tzI4Uei8n86tR2kMXKplvVuTQMoRrPNjy4+P7x4FTpp5bBmlJ/2V4FXSQBknA96rSX8KcKTIf9np+dAE0cEcP+rQD37053WMZdgo9SazpL6Z+FxGPbk/nVc/M2SSzep5NFwJ7q6NwdiZEQ/wDHv/rVBSqjOMjA+tJQIKKKKACiiigAooooAKKKmgt/NAeThOy+v19qic1BXY0rjYYGm5ztT17n6VcSNY12oMCnUVwVKkpvU0SsFFFLCUlLAHJXriphBzdkFxjyLGuWOPT3qs7tN975U/u+v1q59ijLFmLlj3JpDZRnu/512U8Oo6vclsoFwvApp3EAnIB6Gr/9nRb1bc+Ac4yMH61K9tHIu1s4rewrkEMnmxgn7w4P1qvc2sV1A9nclvs787VOCw7r9KvR2kcRJUtyOcmnNboxU8gqcgg1zwpShO62G3cwX8M280Tp5jqNxKge6gHd6njPvmpotHeGztoHv3ENuVYIsahfl6DkZxWz5SjpkCgQIH3HLHtnt9K6bEnNDw23kTRobZYirrAzo3y7iCOCccAAZ4pYvD2yy/fzs9zHvG4AfLu9iO3t2rojbIxJfLE9yen0psyeXiTkjG18+nrRYZkwRCC3iiXGI0CDAx0GKKsy27LIdikqelFIk5uiiiu45QrZ0S42lVJ6HYfoen61jVZsJNtxtzjeMfj2qKivEuDszodRjw6SDv8AKf6f1qCI8EelXW/0uxyPvMuR7Ef/AF6zo2+YHseK5ToJ6KUAk4HJrC13xpoXhwFdQv084HHkQ/vJM/7o6fjigRuVV1LVLHR7U3OpXcNrCP4pWxn6Dqfwrhz4k8YeLF2+HtMGj2LnH268PzkeoX/AH61Pp/wzsPtQvvEN1ca1fk5Zp2Ijz/u9SPqce1ADLj4l3GrXDWng3Rp9Rlzj7TMpSFff/wDWRWD4o0PximiPr+qa4z3Nm6zrZW3EcQyMnjA4+h7816jBBFawLBbRJDCgwscahVH0AongiureS3nUPDKhR1IyCpGDQBX0nUYtX0m01C3/ANXcxLIPYnqPwORVuuE+Gc0mmtq/he7Y+fplwWjyesbHt+OD/wACru6AHLIVXGM+lIWZup/AUlA54AyfagBVOw5AFX7FxJbNG38Jxj2NZ9T2cnl3IHZxt/HtQMzNZgKSJL3PyN9R/wDWrNrptXtvNgkAHJXev+8v/wBauZrppO8TCorMKKKK0MwooooAKfDJ5MyP/dPP0plFAHYJi7sduc5XGfes0dOmD3FSaDcb4PLJ5Xj8v/rfyp13H5d047N8w/rXHJWdjqTurkJ6UrLtxzkEZpKMUgCiiigAooooAKKKKACiiigApQxRlcdVOaSigDRvCfIE0Z5XnPsetZssyqpeWQBR1LHitGyImtDE3O3Kn6VlX1ql5ZNaSllIYZKjoVOf6UDGPqFpHII3uoVcnAUtznGaf9qg81IvOj8xwCqbuWGM8D6c1jz+H5muJJYpkaR5C43Z9COnT0q6umeVdQSCRF8hQsahGJUYA4+bjoe3fmkBoRTRmYIJELMD8oPPBwfyPFPjYJuVjjB4qlpuhSwXTSrBHEAHCvvYs25gckEdeOeeufWtlNPQHMrNIfyFMCmz+ZlEUsfapY7GZ+WxGPfk1ooixjCKFHoBTJbiKH/WOAfTv+VFgI47CFOWBc/7X+FWAABgDAqi+ok8RJ+Lf4VWklkl/wBY5I9BwKANGW8hiOC+W/uryarPezPnyowg9W5NV4yFXCpkj0GKfh26sFHov+NAETs0vMjMx9z/AEpO/AHPYUpXaxX0pKBDwmHUPyD/ADpwGyTA4DD9ainuYYosyyKjBDIM+i43H8Mj86Y2o2jy+UtzEZg5XywecgZIx9KALA+WRh2bkf1qNxtcj8ahk1Sx+RvtUXYg54IPvTpb21O0+emcMR7hc7vywaAH0UUUAFSKqLE0szbY17+tMyqgs7bUUZY+lZV9fNduAPlhT7q/1PvVwg5MmUuUfLqblj5Sqq9s8mpLG5eZ3Ep3ADPTpUdvp5cB5jtU8hR1NalrbKeFULEp5A/iNFadOEWTBSbux9vb+ZiSQfL1Cnv7mrlFFeRObm7s6UrBTXdY13OcCkklWJct1PQDqapu5ZtznL/ov0q6dJz9AbHyzFwdx2R+nc/WsDxVr1zo2iQzWFzBZNLew27TzoGSNGzliMjpjNbDjzEx3HIqvfWc914d1SG1iSS8MLeQrqpxJtO0/NxnNdkYqOiJ3OSh8b6qmlPcNfx6kLfXIrTzbCAH7RCUDFVXJyST2Nbnifxo1leaZDpy3LvG63epQxxbngtcc7x2PzA4HPBqpbrqt3FpVpe+Dbi3FtcwzvPDdwIDIvG8qOo6nFdRrOgvqRD2Wo3GlzE5lltUTdKAMAMWByB2rZkmD4f13VNU8cul1JbfYJNM8+2S1mLxyKZcCQ5Aw2OK5688beJ7K/1e2EsIWO6mW3E2m3Ej7B93DINuPTP4102leGNRsPE84vL651DT5dOMPnzeWroxf7ilACBjmqOo/DqBdZ0lbE6kbAvJ9tP9oy8Ls+Tq2fvelH9fiH9fgX59U1lfhQNRVphrH2FZCfJ+fzDjPyY6+2Kx9A1q4n1uyjk8T61ch5ADBNo3lI/sX2DA9810x8DaQdNWxJvvJWYzA/bZd24jH3t2cY7dKwtJ+HUD32qjUzqQthcAWX/Exl5i2j0b+9nrR1DoR+MvE1/Y69eWy63FosNnZrcWwkgV/tznOVyewwBheea19E16+vfEvlX5FvCdGgu5LdgAIpGZt2T17d/Sq/j3TtclXR5PDsTyPaSsXx5bEDbgHEnB5qv4OsfE1xreoT+KoZGt5rRYEEwiw3zHI2oSMYPehAw1f7Wq3t5bfEBYkUPLHAsduwUckKCeT6Vu+GdRk1Twnpd9NOlzcPbo05Ug5YqCwIHAPtWPqfw/0p/FGiS2mg6eLCPz/tYWFApyg2ZHfnP0rqbPS7HSLfyNNtILWEsXKQoEBPrgd6OgdQ81YQFIZl6qyjOR2ooadrdiiGMr1wzYx7UVIzlKKKK7jjClVijBh1BzSUUAdTpcwdWUdCN6/j1qG4j8q5degJ3D6H/69UtIuNm3J/1bYP8AumtbUY8oko/hOD9DXHJWdjqTurnlMl34k8ZeLdV0GXVk0i0sHy0dqpEkqZ4IbqeMHqBz0rp9B8CaH4f2yW9oJ7oHJubn55CfUdh+FYXiojw18RNF8QKMW98DZXZ7dgD+RB/4DXfkYJFIAJJ5JzSUUDJ6DP0oAKKf5TYJyB7UygDgPFZ/4Rn4h6N4hXKWl7/od4R0J6An8MH/AIBXoIRiSBjg4zXP+N9E/wCEg8I31mihpwnmw57OvI/MZH40ngLXTrnhCyuSczRr5E248704z+IwfxoA6QRAfe5pTIq8Dn2FRElvvEmkoAUnLE4xmk5HK9RyPrRRQBpyMJrVZVGcYcD+Y/nXK3sH2e7kjH3c5X6HpXS6dJlHiP8ACcj6GsnW7faEkH8B8s/TqK1pOzJqK6Mmiiiug5wooooAKKKKALuk3HkXg9G/z/jXQagm6FZR/Cf0NcmrFGDL1U5FdbaOt3YgdQVx+FYVVrc2pPSxn0UYK5VuoODRWJoFFFFABRRRQAUUUUAFFFFABRmnxIJOis5z0HSrS2TuuHIRT2HJoAisZNlztPRxj8R/k0+6tZHuS0a5DDJycAGrMVpFCQVXLD+JuTUrMqDLEAepNAynHp3/AD1kOP7qcCrUUEUI/doF9+9QSahEvCZkPt0/Oq0l7NJ0IQei9fzoA0ZJUiGZGCj3NVZNRUcRIW9zwKo9Tk5J9Scmii4EslzNL959o9F4qIAKQcd+feij6dRQIklHAb0qOp+HX2IqDpweooAdGcP7Gpqr4JBIBwO9SgNIoLNwey8UANmxkc/N0x3pBGx9h71KqhfugCloAxtU0ia/nHlSwphCrGRckg+h9MZyOM5qKe10uHUbiSa78p9mDhgpUtxnOPQgVtTLkBvTiqU2jWt6J2mXLTFQx/uhcZA+u3mkMzf7NsoLuRHvBGqgRNGg+dSV5GAMcqT24zV19Ajls/KlkLOofy+TsXcSenfqM/Tin22ifY5vPgu5PtB+/JIgbfnrkepwOfatJmC9TigCOVcbT+BphIAJJwB1NLPcIiHcQo9T/hWZeXomXy48he5PerjByIlJIjurtrhsDiMHgevvUum2wkkMsgzHH0B/iaqYBZgFGSeBW3EghhWMdFHJ9T3NbTfJGyM4Lmd2SKrSyBQeTyT6Cr6qEUKowB0FQ2sZSMswwz8/Qdqnrx61TnlbodSVgpskixIWbp/OnE4GTwBVGWXzH384H3Af51NOnzsbEd2ZizY3H0/hHpTdrbN+07fWpreFXG9jnn7vp9afLLuBRcEHgmu9JJWRJUY7MbiBlN/JxgZx9KsQXPk7vlGWxyaili81cE84ADDqAOfpTIV+z28kWOXPboBQBfF6+OVXPsaX7a39wfnVQHAHv0AqKa5VMr1OSpx2b0P5jpTuKxofbW/ur+dH21v7g/OqSSb1VvLMbEfOh/hI70FixwoJ9hRdhYtnUCP4AfxpBfyNkrECB1x2rOkkw4TOCW2E4+6eO3frVyGci2TchEmOVxjBouOxYgvTKWUqARyMHqKke4ZGX5QVJwTnoe1ZisY2Dr1U5x/StD5ZY+OVYVz1JzhJO+g7IlafYBuxk9h3qKWUtgPlfRF5Y/X0piAtIyodm3hnPLH/AAFPVFUFV+uev510p3VyREWTb8rLGP7oXP5k0U4jcclBn3NFAHIUUUV3HGFFFFAFiyk2XAB+6/ymuohIurHa3XBU/WuPzjkda6XSbjf9JF3fiOtYVVrc2pPocr4+0X+2/Bt9BtJuIF8+LHXenb8RkfjVrwVq58ReE7C/Zh5pTy5u/wA68H8+D+NdBexiO5bj5XGf8a898BN/wj3jLXvCzfLAW+2WgP8AdOMgfgR/3yaxNT0ARKOvP1p9FFAgqBhtYj8RU9RyjgH0oAYDg5rz/wALD/hGPiLrHh9spaXw+2Wa9vUgfhkf8Brv64X4m2stlHpXiW0TM+lXC+ZjqYyRx+fH/AqAO6oqO2uYry1huYDuhmRZEPqpGR/OpKACiiigCW2k8q5Rux+U/jVjUrfz4mX/AJ6Lt/4EOR/WqRGQRWmrG5sgw+/jP/AhQmM46irWpQiK9YqMJJ86/jVWu1O6ucrVnYKKKsw6fcTjcse1P7z8ChtLcEm9itSqpY4UEk9gM1sW+iIcGQvKfRflX8zWrBYLCMKFjHpGOfz61k6q6Fqm+pz0WlXEmDIFhU93PP5Vu6bbNaoEG5kxyzDHOewqZpba2J5Xd7cmoX1FjzHCdo6lj2rKU3Lc1jBRI76PZc7uzjP49/6VXrRvkElqJF52fMPp3rOqCgooooEFFBIHWpY7WaX7qbR6txQBFQOThQSfQDJq/HpyDmVi59BwKtJGkYwihR7CiwzOjspn5YBB78n8qsx2ESctlz/tdPyqSW6hi4Zxu/ujk1Vk1B24iQKPVuT+VAF/hV7ACq8t/DHwDvPov+NZzu0jZmdmHp/9anLu/wCWaBR6mi4Esl9NJ93EY9uTVc/O2XYk+rc0rIUIyc5pKBAOVOWxjkLjrSkEYyMZpUO1wfwqSQZQ+o5oAhoopVOHBNACYOM4OPWirBGQQe9V+nB6igB8b4IU9Kk2rnOBmoKnVtyg+tAC1HH8rMnpyKkqOX5WVx260ASUUhdQMkjmoZbpIhliF/3v8KAJyMgg96hR9mQRn6VQm1TPEYLe54H5VTluZZvvuceg4FaRpSe5DqJGpNqEceRuyfROf1qhLqEr52AIPXqfzqrRW0acUZubYpJY5Ykn1NJRTo4zLIqDqxxVkFzTrfJ85h04X/GtOKPzZQv8I5ao1UIoVeABgVctE2xbz1fn8O1ediaujZ1QjYnoopGYIpZugGTXmmpBcuD+7/Fvp6VWwXJNKzE5LfeY7jSq2FwOtehThyRsSATGfmIz1A70+mqpHJNDEjoKsB1KUOORTIiS5ye3FS5GeMe1MRH6YOCOhpHHmuWZFUkAHHU4rmjrmoQ+I5rbaJLZrjYA0ZGxc44I/PmulDigYj/KoA4p0Ewi3BhweRgUhUNTTGe1ADmk8yQsVAyMfX606ocYqVTuFIBCgJzUlq+xzEeh5X+ophOBmo/mZsrwQcg1M4c8bAi7IAriTHA4b6f/AFqwLvxcLTxGNM+zKUEixM3mAMWbGCB0wM85p154meOdoLe1EjLIUO7OG4HT15JH4VXj8QyG1eZdOhkMZQOWG0jcGwTn6L+dTRUoxtIGdXRXNTeLVgEe5IyXUsCMkY3EDkfSithFKiiiu44wooooAK0dKnKEjuh3j6d6zqltpfJuEbtnB+lTNXjYqLszqr1Q0CyjB2Hd+HevMfiDnQPEOheKrdeLeb7NckD70Z6Z/AsPyr02yYS2pjbnb8p+nb9K5vxVoi634av9MZQZHjYJn/novKH9B+dch0m4CrAMhypGQfUdqK474e+IxqHgW3lvJY45LHNtO8jBQuzoTn/ZxUGq/FHRLSb7PYG41a5PSOzTK5/3v8AaBHbGRR3yfQVn6rrun6PDv1O9t7RSMgSv8x+g6muMC+P/ABSNoWDw5ZMOT96Ug/r/AOg1oaX8K9DtJTcam0+rXR6yXbkj8v8AHNAFGX4lyapMbfwlol3qko6yyKUjX3//AFkVE/hHxT4qiK+KdaFpaPgmxslH5E9OPfdXfrBHaosMEaRRAfKiKFUfgKWgCrpmnQaRpltYWu/yLdAib23Nj3NWqKKACiiigAq5p0mGeM9/mH9ap0+KTypkk7A8/TvQMbqti06/uwN8ZyATjKn/AOvVS30R5MGRyfaMf1PFdDKIh+8lC/L/ABN2qtJqKDiJC3ueBVqbSsS4Ju7GW2lRQYKoqn1+835mp3NvbnMjAt/tHJqm81xN1bavovH/ANemrCo68k1Ldytiw+oknEMZJ9W/wqFmnm/1khA9BxTEfYCpHIPagyMenFIAaJUjJHUcjNSg7gD2NV/c/mafF5jjbEhf37UCL9mQ8BjbnYdv4dqzmXymZG/gOM1fs7aWF2eRl+YcqKnNvE0vmMil/U0DMuOKSX/VoWHr0H51Zj04nmV8eyf41dZ1RcswUepNVnv0/wCWKNIfXoPzoAmit4ofuIAfXv8AnTpJo4hmRwv1NZ81zcMBlwgPZP8AGq4GTkAk+v8A9ei4F2TUR0iQn3bgVWkuJZfvyHHovApBET1OPpTxGq9ufU0ARxxhlPUelOER/iP5VJS4oENCKvQfjS0UUANkGUPqOahqxUBG1iPSgBKmWQbAWIFQ0+LAc8DJ70AM5ycA4HPPHFPMXynnJ9qe45B/A/Q0Rn5cHqvBoAI23IDTJRhgfWlX5JGU8A8ikkcMMDn3oAZT42C5BOB1qGSeOEfvHA9u9U5dS7RJ+Lf4VUYOWwnJI02mVRnt6ngVTm1KNcgNvPovT86zJJpJTmRy31plaxorqZup2LMl/K/CYjH+z1/OqxJJySSfU0UVqklsZtt7hRRRTEFFFFABV7TYslpT24FUQCSAOprbhiEMKoOw5+tZ1ZWVjSmru5IqeY6p/ePP071o1Ws0+9Ie/wAo/rVmvHxE+aVux1RWgVXuWztj9fmb6CrFUifMLP8A3un07UqEeaV+w2RgbiSelLvx90cUu0u2xBnHWphbIsZ3nn+96fSu4khEgPB608HNQyZWNCoBKhmZSPvHsP8APpTbNjO0ispjMY5Yd/wpATlQawpdRv1FwrXcJMRkDBCu5MDqQe3T1PXrW5ESQC3SsCSfU1nCyqVkkDqhjjUs2FPP06cnimIBf6iY42e4tUBlCbhIhQ/KpPPpw/HXpUkl3qUVvA7CNUeOMO4Xd8xYZOQMDIOP1pIZtQMyK0OY1cefGEXg+Wh/mWpkN9ePNYp5u3dFGzqSADxk9R36e2KAOhIAyBwKj3letEkypjJ4Jxk9KfavBPAZPwbd2NIYnDilAA6UyPqccjsfWlCvuG1Sd3Q9jQA+gI0gwg49e1R3MU+1QuMNwSpxg/4dRn6UtszRghAXkk5ZR0Ddzn34pgRyW0EkojvIlkUH5Sf4Se/0NPfRLI2zQLANjFSQzs3Tp3zU5jVG3XB8yT+4vQfWnR3Hz7ZAAD90jp9KwrRkveiwRFDbWlvEII4mZY/lGOAO+Bk+9FWXhjkOXRWPTJFFSsUuqDlOSoqS3hNxcRxKQC5wCa1P+Ecn/wCe8f5GvXcktzjUW9jHorY/4Ryf/nvH+Ro/4Ryf/nvH+Rpc8e4+SXYx6K2P+Ecn/wCe8f5Gj/hHJ/8AnvH+Ro549w5Jdixo9zu2ZP3hsP1HSrF/HsuFkH8Y/UVXtNGntS375DyCMA8EVp3MHnw7cgMCCDXNK19Doje2p5q/wm0e91m8vbq4uWt55jN9jjOxFJ689T39K6/S9D0zRIvL0uxgtVPUxpgn6nqa00sHVs71x9Kf9jb+8KkCvRVj7G394UfY2/vCgCpKMrn0qKrstuY0ySCOlUsYJHpQAUUUUAFFFFACqAWAOcH0pZEC4wODwaYzBACc5zwAMkn6UO7gjzo5IwTxuXAzQBow/wClWBRj8wG0/UdP6VShPJyOTU9hJtnZD0cZH1FMuYHW6by0YhvmG0fnQMWmmRV78+gqRbKeT/WMEHp1NTx2EKfeBc/7XT8qAM/Jlc7FJPoOasR2Mr/exGPzNaHyRL/Cqj8BVd9QiX7mZD/s9PzoAWOxhTlgXPq3P6VOSqLkkKB68VQN3PMPl2xr7cmojEGOZC0h9WOaALj6hCv3MyH/AGen51Wkvpn+7tjHtyahkXa3HQ02gAOXbLEu3vyakUSEAZCgfnTUO1wfwqagQwRKDk5Y+pp9FFABRRRQBma3Pc2620lsJWAclljUnPynhvbr+OKo/ZNUSG3k86ZowsW4FzuP3Bgr6g7iTXRZxSUhinqaSiimIKjlHRvwNOMijvn6VGzlhjAAoAbRnBBHagkAZJwPU1Wlv4Y+AS5/2f8AGmk3sJtLc0CRt5PBqIyhCW7Eck8DNZkmpMeI0C+55NVJJHlOZGLH3rRUW9yHUXQ0p9SjB+UbyPTgVTkvppOA2wei1XorWNOKM3NsCcnJ5NFFFWSFFFFABRRRQAUUUUAFFFFAFrT4vMn3kcJz+NanJwF+8TgVBZxeTbqD95uTV21TdKXPROn1NcVepa8jppxsi0iCNFVegGKdRRXkmxDctiPaOr8fh3qAnaPpTpG8yZj2X5R/Wm13UY8sSWJDN5W4EEg88etOLM/Lfl6Um0ZzilrYAqNlOflBAPXFSUUgE4BUtyg6io2tcS7kcsAcgseMeme45PT1xUwHGe/alwB1pgQ+S6gcZAGAc9BUsSh2YSHOOQO2KdgdV4NMdAwBI49KAGTxQzyFlGcjDEHAOOn5c/nTgoHYUKRyB2pQCzABS3qBSAKlhywaNfvD50z69xTTGsZxK+D/AHE5P4mk+0eXkRqEz36n86YhWikf5rlvLT+73P4UGXau2IeWnc/xH8aZ947iSSe5pCMg0XAQnC5Wmbs5Dcg9QaWLlsdRUrIH69qBgk8iKAFEg7Etg0VGYwv/AC0x9aKydGD6Bcx9N/5CVv8A74rH1D4n3VprOoWQi0iEWlw0K/a7t43cD+LAQ8fjWtZRiW9ijbO122nBwcEY615z4h0q0tdfu4ZJXsDaSEW0V2byeS4GPvq6HA3dOK7avxIxpbM9l0zVTf8Ah2HUm8gl4TIfJctHxnoxAJHHpXL3XxKgh8K6behraPVNQWJ47NyzZVpArYIx0Gfyp9l4Yu73wTa2dhJcaSL8rJfx3ErzSpGR86IzH5Sen4nvVHxH4XPh7wtfwWU7Saa91bPbWhTcbYmZS4Vuu09cduaz6mi2Oi8V+LH8MvbKtpbTiYMSZtQitsYx039evaoPCfjf/hKLnULcWMcMtmiN+6vEnV92cAMvHasXx/pmr6tq8cum6PfPNZwulvcRvbtE5cAnckmTwRipfA1vr2mXTR6hpV6vnRfPJKbVIlcAngRDdyeOc4pIGaOmeMdYv/EMmkzeGHt3g2Ncub6NhEj5w2APm6HgVreFNZm17w5b6jdJHHJI0gZY87RtdlHX2FYWneGtestdj197qBr69k2albFj5Sw/wCM4zuQDr3yaztLtXufhjp9q+h3Oqo88vmQRTiAgCVzkkkZB6Y96A6nWaL4t03XtT1CxsplaWxk2N8wIkHdlweQDkZ9RWB4s+IM3h7xGdMjj05VFus3m3ly0W7JIwMKfSql3DNeRWaSfDq5QWWPs7Q3kMbRAdgVYHHqO9XfF3hHVNW1CDVNDuHtb2SEQ3CtdtENg5A+VTk5JoA19K8QXd74iXTriG3VTpkV4WiYt87MQQDxlcDjipdW8XaZo2uafpd3Mqz3pIB3DEeBwW54yeB6mua8MxatY+KryDWLdLi9t9IRUkhnd/OXexAZnA+bOefpUNpbyWdlc2sfw5uXju+bgzXkMjS/7zMxJx29KP6/EDv7xttvnGeRWaSWbJx+FVPD8LW3hsW50m40pIpSEgnuBM2OudwJ45xjParVJiCij26n2pSrAZIwKAEpQrN0H4mkqZXBUZIBPGM96AC1CxXrPKR8sO5Tjpz839Ko6Nqlzfi9j1SKRI3Tz4hJFtAjORt98ce/NXXPKvEVMqHcoB69iPx6U+7uEulSJT+7ZRJITxx2H+fStYTioOLV79exLi3JNPYqwO0aRO331AJ/rW2ZFCBiwCnnJNYoYH+JTzjgilRRL91lYLxndnFZFmi+oRL9zdIfYcfnVaS/mfhSsY9uTURjwy7iSDxUgUL0AFAEBBkb5iXb1Y5oPynBIz7UEYJHpUkIG3gDIPWgRGZ0topJJjsjVSxYjoB1qFtasUufs8kxjk6YdCOcZx+VJqt1ZxQ+ReuVWVGOADyo+9yOnWsq4tNMW6kkku5y9z5fygAyfMAVO45PT8s0hmnLrVhsQ+ccPF56NsOCmcE5/GpPtUYuRbkSLIxIUtGwVsDJw2MHisa5bT5ih8+VVgDK6mBSSEYZ6cY5x6Y561bee1t7z7RJc3Ds0joMhSuVU5xxkcUAadTqdyg+tVo5FliSRDlHUMp9QeamiPUenNMRJRRRQAUUhYL1IFMMv90Z+tAElIzqvU8+lQlmbqfwFRySxwj53C+3ejcCYyn+EY+tNJLdSTVCTU1HESE+7VUluppfvOceg4FaKlJkOokakl1DF95xn0HJqpLqTHiJAPdqo0VqqUUZuo2PklklOZHLfWmUUVoQFFFFABRRRQAUUUUAFFFFABRWjZWMMlv5lxv8AnPyhTjA9akn0YMC1nJv/ANhuDUe0jexfI7XMqinSRvE5SRSrDsRTasgKltYxLcop6ZyairR0+2AQTMDuP3fpUzlZFRV2XScAmr0EflRKp69T9aqwJ5kyjsvzH+lXq8jEz15Trigpkz+XEWH3ug+tPqtO26UL2Tk/U1hTjzSsUyMAKoHpTFYDOe9K54xSRxNLnbwB3NegSSA5oqIgpG7kNlSFwPUnFKH/AHhjDKzBiuOhJHXANAElHSm7+CSMY6g1DNc+WrDbyPvZ4wCODQBaUggY96Ruvt2qKEskKiYBZM4O3uOzVP17Z+gyKYDV7/SkmPyEj+9T+Rjg+3H8hTmAgxuAaTsvZfc+9AiOODaokmJRT0UfeanNMxXagEaei9T+NRM5bLZ3N3Jp8EfmAszZGcbRQMieVIlyTgZA/E1KbYbCxf5uo54qAwopIkYyMMrkdWXqM+hBpTyFU/dUYVR0FIB0ZyvtTyMimo2eKdQAxX8vKkZHtQZGb7owPWlcDrimE5poTYmB9aKKKdhXMezlWC8hlfO1GBOK3/8AhIbP0l/75/8Ar1zVFdkoKW5zRk47HS/8JDZ+kv8A3z/9ej/hIbP0l/75/wDr1zVFT7KJXtJHS/8ACQ2fpL/3z/8AXo/4SGz9Jf8Avn/69c1RR7KIe0kdL/wkNn6S/wDfP/16VNetHdVAkBY45WuZoBIII6ij2UQ9ozto5VliDpnB/OoBqEJGcP8AlUGk3AkQj+8N4/rUVzH5Vy69j8w/H/69c7Ny59vi/wBr8qP7Qh/2vyqgib8knoegqVVC9BSuBLdXKSw7QGBJ7iq0aBhk8n0p8g3IfXrTIj82OxFAiUADoMUEZBB70UUAV+nB6isiXTrm41hiVP2aRwzSeZzwhAOM8YJxgDkdTW1IMPn1pmcEEdqQzI/4R6VPNjVo3SRB8wJjCsGUjAGT/Dn8TTn0K5axSMXCq6byVViRIWxnJOMDjgVug5GaKAuc5a6Pc297HKYVQZV3IkABZUIHTnqSD6jv2rR020e3u5ZZI7ZDIu0eSMcBiQMYHrjPtWi67lI79qgBxg+lAE7ruQgde1RGViOMLU1MVQJGGOeo+lMRFz1Oee5pyMFbnoakkGUPtzUNAEN9aQ3+zzDLhDkBSAM/iDUUmjW1yyyHKzK6s79S+OgP4cVbzSglc7TgmkMqRaJAkkzTSNLHINpRvlGM5wcdR2xwOBxUVxo8MsZjjmkVWd2J254OOM98Y4/UGtHdHxuy7nt1P5VMttPOPuiNfVuv5UwK4GAB2AxSodrgnp0NSXFubd1G4srDqR3qIkAZJAHqaBEplUdMmmGRj3x9KqS38MfCkuf9n/GqkmoSvwmEHt1q1TkyXNI03dYxudgvuTVWTUY14jBc+vQVmsxY5Ykn1NJWqopbmbqPoWJb6aTjdtHotV+vXrRRWqSWxDbe4UUUUCCiiigAooooAKKKKACiiigAooooAKfDEZ5kjXqxx9KZWlpcOFabHzN8if1NTKXKrlRV3YvooyAowiDCinsgJyOG9RSqAoAFLXIdA1h5igTIkwByMjkfQ1IiWkrH9zGHIwQVAptIyhuoouwGtpVnG5m8s4XnZn5ajJySadvcoRklM01E811Tsx5+nelKWl2CS6Fm3AitzI3G75j9O1SR525b7zcmmSHzJ1iH3V+Zv6CnyvsjJHXoPrXJBXvJ9TQXzAEdz91aqrnGW+8eT9akm+VY4R0Ay3+frTKujHeXcTERVefa/TsPWpnmA+WPHHfsKgddwpVG0YrcAIycknOc5z3qMRiO4E33iMnHqeef1NS0hUN1pAMQblbPU0ryl9uVG9QRu70oG1Tjmqrys+ewPYUN2AkZ1XPOTToJGkbbjPpio7e3e4fao47n0q6zR2yFIOX6F/8AChXeoMdkQZAw03c9k/8Ar1CeTzkk/maWKN3XPRT0J71XkWV0wZPJYkZAGSjKeo9QabAmMLopc44/h74puDg7WIU9QO9Oed3ULnAxgnuaQfLHQAzpwBijrQcmlxxSAQEg1IXA+tM+lABY4AzTsJsCSaSnKjN7D3p8ahSQfvDv6imSRUUrfeb69qKYGBRRRXacoUUUUAFFFFABRRRQBp6PceXIAT905/A8GtnUY8okg/hOD9DXL28nlTqx6dD9K6u3IubLY3JwUNc9WNmb03dWKMZw+PWpar8jr95Tz9RVgHIBHesiwqA/Ix9jmp6ilHIPrxQBL1opkRymPTin0ANkGUPqOahqxUBG1iPSgCSI5XHpT6hQ7XB7HipqACoXG1z6HmpqZKMrnuKACI5THpxRLlcOO3B+lNjOHx61I2DlT1PYUAR7Hflj+f8AhThGo5PP1qaG2mZBuATHduv5VP8AZ4IRumYH3c8flQMplGmAEaliD17fnU0enE8yv+C/40978YPkoWA/ib5VFZ1zqiciSYyH+5FwPzpqLewm0tzTMlrafKuN3ooyagn1B1XJ2QL6uefyrDk1OUjEKrCv+zyfzqozM7FmJYnuTmtVSfUzdVdC7c6m8j/uyTj+N+v4DtVN5HlOZGLfU02itlFR2MnJvcKKKKYgooooAKKKKACiiigAooooAKKKKACiiigAooooAKKKOpwOSaAHRRtNKsaDLMcCt2JRFsROVUbR/jUFjZtbIzOP3zjAH9xff3qc5jb3/nXNVnd2RvCNlcnooGccjB7+1HbPasywqOVuNo6mpCQASe1QEkkk9TQBIjqFx0wOlOgOxJLhu/A/z9agwWIVfvE4FWHUPIkC/cjGWrCs72gVHuPt0Kpub7znJoJ8y4C/wxjcfr2qR2CIWPQVW5W25+/Mcn6f/q/nUS2suoxrPu3Sd2PH07UqnIpjnnHYU5RjPBJ747VulZWQDqKaWwu442ltoOeppgbY3zZH1oAlpGYIpJ7DNI5xjkhc8kelJJEI5dxk4BDxkdR2II7gj1oAaGPytkFWGQR0IohsmlkJJCxDktU0NsEiUzMyxAkqpOWNE05fCqu1eioP607dwuOaQBPLhG2P17tUDIzE7QWwO3anyRyKq55UnaxXqueh9+ajhDQTFwVLldrhejEH73/6qAHJM6R7VIweh9KYFLH+pp4Tkk9znin0gGqgH1ocZWgv6UwnPWnYVxVBY4HX1NIwwxGc+9JSqpbpwPWmITjIz071YAAGB0qJo9q5GTjrQrtjaoyfWmIlJCjJOKiOZSNowB3pwjycudx/Sn0AMESgc80U+igDmaKKK7TlCiiigAooooAKKKKACuh0S53rtJ5Ix+I/+tXPVd0ycwz499w/D/61Z1FeJdN2ZsXsfl3JI6ON3496bEflI9Kt3yCS2Ei87fmH071RQ4ce/Fcx0E1NkG5D69adRQIhjOHHoamqBhtYgdjxU4OQD60AFRyjkN+FSVG7qVKjk+1AEdTo25Qe/eoVBc7UBY+ijNWYrGVvvt5ansOTQBG0ip1NCJNP/q0IU/xHirYhtbQBnxn1Y5NRTakEXKqFX+9IcD8qLDHRacBgyuTjsvAp5uLa3+WMBm9EGT+dY1zq4fI3PL7D5V/+vVGW+mkGN2xf7qcVoqcmQ6iRt3OqlOGdIh6D5mrMl1TLZjQs39+U5P5Vn0VqqUVuZuo2STXEs5/eyM3t2/Ko6KK0MwooooAKKKKACiiigAooooAKKKKACiiigAooooAKKKKACiiigAooqa2tZLuTZGOB95j0Ue9Ddg3I443mkCRqWY9AK2bOxW1w2Q03d+y/T396kgt0t4isHJP3nPVvp6CpY23L7jg1zTqX0RvGFtWOAA6U1wCp4zjnGcU4kKMk4FQvIW4HA9O9ZlnODQ7gWd2jxh/OZX/dyZbIJ55HXp+VWDYXTWqFhdFpFn3LGVIRnPOQTzkH14x710CjaoHpTJAF+YcN7d6Q7mG1jNHrUZW3meJZEczmUYxt+bI6k56Z6dq2KKVUaSQRjIJ6+wobSV2G5JCRHG85GSPlSp4IykeW+83JqMASzBVH7qLgD1NSyyCOMsfwrmV37z6lEcv76ZYR90ctQ6tITKBlR8qgelJEhEYHSSXqfQf5/nVlsxxHy1zgcCqprmlzAylFEZWOTgDr61O8iQLtUc+n+NOa0BjEts/7wjk9n+tUhjcfMDZB5Hf8a22AcJD8gKqVR94A45psO2Ik5bARvl7Fic5x0p26PoI8nsMVIlrtUNO3lr2Hc0AMiBfEYBJ7AVMscdty2JJfTstBmCLthXy19f4jUYBI/uj9aBCu5ZtznLVGTv4oYDOVB2nvTadhXJS0jqA7cDsO/wBaAABgUgcbcmgBn6fKPWlYdwLge5pGViu48AdqdhYx7/rTGkLewp2FcQAscClZNuMHJPalSM9d2AewpWxEQR34I9aYgWL+9+QpPMCEqoyO2KPnl9lqRUC9OvrQAzaz/fOB6CpAABgDAoooAKKKKACiiigDmaKKK7TlCiiigAooooAKKKKACnRuY5FcdVOabRQB1thIs1psPIHH4HpVFkMbMh6qcf4VHoVzyEJ/2f6j+tXdQj2zq46OMH6iuOSs7HUndXGKdyg+tLUKuVBGM0L5kxwgZvZen50gFlxuGDz3pokKLjgehNWotPc/6xgo9F5P51Ni1s+u0N78saBlNLaafnaQPV+B+VWo9PjUZlYv7dBUFzq6x8LhPd+T+QrKuNWaU8Av7v0/IVUYN7EuSRum8ghG2Fd2OyDgfj0qhc6yBkeYB/sxcn8+lYktxLN/rHJHp0H5VHWqpdzN1excl1KRiTGoTP8AEfmb8zVR3aRtzsWPqTmkorVRS2M229wooopiCiiigAooooAKKKKACiiigAooooAKKKKACiiigAooooAKKKKACiiigAooqa2tXupdicAcsx6KKG7BuLaWr3c2xTtUcsx6KK2440SMRQjbCv5sfU1FGiQxCKIYQdT3Y+pp6uU9x6VyznzPyOiMeUlJCjJ6VFuO/d3PakZtxyfwFKqM3QYHqagoQkscmnRrk7uw6UznpjnpinAtF1HFAE1Qu25s9h0pzSZXAyCajoACQAc1MFMEWP8AltL+got0GPNk/wBWnK57n1qSFTI5mfqfuj0Fc05c75Vsi0rEkUYijCj8ah/4+J+f9VH196fPIQAicu/AoEYAWBemNzn1FKTb91bsCSIbiZT/ABfd9hUlFFdEUoqyEN+aJi8YyD95PX3HvRNbx3arIpw394dx6GnUinypQR9xzhh6H1pgOjtUiU+Xw3948mmmyDEkyMSe5rgIPHWtyazCrS6P9kk1g6d9nXd9oChiN+N2O3pW14c8aQ3Vrq7atOIm065mWSVoikYjVyFw3QnA7c09LCeh0gsUHO5ifU0fYUJyXY+1edS/ELV7jwdfS2luG1OFJpZd7LC9tD1ilEbD5wVI6dxXo9jI02n20khy7xKzH1JAp2ARrJWUjcaZ/Z6f32rnb/V/F1tdTpDp+iNGod41e8cSNGO+3b9KuWWqavr/AIOsNS0kWVve3UaSlbkM0ag9Rxg0Aa409A2d7H60/wCyL/eNefN4y1mPTIb3Uruwgt01yOza5t1IikhAPmHLZ4yMZ9jW/r/ibULbVtLsdCt7G6a/gknWS4nKJtXb0IBzndR/X6gdA1grEEu3FN/s9P77VU0G61m5Sb+2rewhZSPLFpOZAR3zkDHauH1H4ga1FqF9FZT2EscE0kagaZdOcqSNpZeM0gO+uYfsyKFYnJPWoYlB5PLe9Q6XeXOq+HdMvL6LyLmeESSxhSu1iORg8ip1j2tkE+9DVmIfRRRQAUUUUAFFFFABRRRQBzNFFFdpyhRRRQAUUUUAFFFFABRRRQBZsJTFcjBxu4H17V1EiC8tVKnBOGB9DXHAkEEdRW1HrIhtlVWGTzwMke1Y1Ytu6NqcklZmotjDEN0rbsd2OB+VNl1GCFfkGQO/RfzrAn1OWY5H5scn/CqjyPIcuxY+9SqT6jdRdDXudbZshWJ9k4H59azZL2Z84OwHsv8AjUFFaqnFGTm2FFFFWSFFFFABRRRQAUUUUAFFFFABRRRQAUUUUAFFFFABRRRQAUUUUAFFFFABRRRQAUUUUAFFSpazupZYXKjvtq9a6fHGokufnbqIx0H1/wAKmU1HcpRbK1pp8l185/dxDq7f09a1EVIYhFENqDrnqx9TUpVnxvOAOir0FKI1AIxnPc1zzm5G0YqJEqlvujj1p4hz95vyp0ZJQA9RwadUFDYwAvAweh+tOpo4kI7MMilLBepAoAjOEmyehFS8EeoNQu4fGAeO9NBI5BxQA94woLLwPSiKEzsR0QfePr7UKHuGCDgD7zDt/wDXqaVtoEEIwT1x2FYVajvyx3KS6gx+0SCNf9UnXHepmYRoSeAKSNBEgUdqhJE7lm4hj657mo0ghj7dCSZn+83QegqV1LYKnDLyDSqyuuVORS1yuT5r9ShgmA/1gKH36fnUgORkcj1FJTDEmcgbT6qcV0RxP8yFyklLjPB6VF+8XowcejcH86UTBf8AWKye55H51vGrCWzJscTf240bxvdXS+EHv7cpHLbz2dpFvWXJLksSDnpWz4b0m0vfD1xb3ml3ccM15JcNb6lGhbcz784GRgE8fSuiNwuwuo3AehpZphFEZNpZRycenrWyEzhfEPhTxI2k38666l/ObdoxbnTIg0y9fL3dcGu0t1nTSIljRFuFgAVX4UNt4Bx2zSf2imfuNj1oOopj7jGgDi7rQvGl5rkeqTDw/wCYlrJaeWHmClHIJOcZzxWtZeHNUm8LQ6Pe3UOnRxMI8aazHdABjZufkE+orfN+ApbyyR2560n9orjmNs/WgDn/ABPoCnTtAsNNsA1paalAzQooKpEuckg9ueaz/GnhHV/EsrwxWWgtaxxmO1lnaUTQ5AyRt+Xgjj6Cuw/tFf8Anm350f2iv/PNvzpAcl4R8M634a82OOy0CCOSHDPbtMXkkVfkLbuMZPOPWsC6+HHiO51A3ajSoPMleWeKG+ulSVm6kgHjnnivTP7RX/nm350q6gjHGxhTuBk6HZahp2iQWmprarJCxWMW8kjjZ2yz8k5zV6pp5hKFwCMetQ0mIKKKKACiiigAooooAKKKKAOZooortOUKKKKACiiigAooooAKKKKACiiigAooooAKKKKACiiigAooooAKKKKACiiigAooooAKKKKACiiigAooooAKKKKACiiigAooooAKu2+kzzkAlYweeeaKKzqTcVoaQipPU0otDt4+ZXeQ/kKmX7Lb8QwrkdwKKK53Jvdm3KlsNkuZJFK52g+lRHk57MN3+P65ooqRk0Zyg9RxTqKKYhg+WUjswzSGYfwjNFFADGYsQSenTFCKXbCjJoopDQrqUba2M+1CIZZAinHcn0FFFRUk4wbQLcsyOttCFQcnhf8AGiCLyxluXbqaKK5qS925bEmYu4hTgnqfQU6GMOqt/wAsx9xfX3NFFawV5a9BD5VwDIvDjuO/1qHVpns7MvGfmZtoPpRRVzpxau0TJtJ2OeW7nSTzFmff6k1fh12ReJo1ceq8GiiuZpPc5VUktmaFtqVvdEKhYN/dIq3RRWU4qL0OunJyjdjDEhOcYPqODT48RoExlQMYNFFKNSUdmXYz5UEUxjB4xlfpTc0UV6NOTlFNmb3HByqkYyPem4IAyOD3ooqxBRRRQAUUUUATo25c0tFFIAooopgFFFFABRRRQAUUUUAf/9k="/>
          <p:cNvSpPr>
            <a:spLocks noChangeAspect="1" noChangeArrowheads="1"/>
          </p:cNvSpPr>
          <p:nvPr/>
        </p:nvSpPr>
        <p:spPr bwMode="auto">
          <a:xfrm>
            <a:off x="228600" y="15875"/>
            <a:ext cx="61341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27238"/>
            <a:ext cx="5040560" cy="27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49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69199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해외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공장 완제품 운송서비스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 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안전 운송 프로세스 </a:t>
            </a:r>
          </a:p>
        </p:txBody>
      </p:sp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:p14="http://schemas.microsoft.com/office/powerpoint/2010/main" val="3618116180"/>
              </p:ext>
            </p:extLst>
          </p:nvPr>
        </p:nvGraphicFramePr>
        <p:xfrm>
          <a:off x="207901" y="807633"/>
          <a:ext cx="8684579" cy="5789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42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74247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내륙 운송 서비스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 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비디오 촬영 및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Tally Sheet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pic>
        <p:nvPicPr>
          <p:cNvPr id="28675" name="Picture 8" descr="C:\Users\lh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842963"/>
            <a:ext cx="414178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" descr="C:\Users\lh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842963"/>
            <a:ext cx="42926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4608513" y="3343274"/>
            <a:ext cx="421195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TALLY SHEET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작성으로 공장 및 당사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Supervisor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공동 확인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정확한 화물 검수 가능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화물의 적재부터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SEAL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잠금까지 모든 과정 비디오 녹화 및 보관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8678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34226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베트남  내륙 운송 서비스 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5292080" y="4005064"/>
            <a:ext cx="463391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+mn-lt"/>
                <a:ea typeface="맑은 고딕" pitchFamily="50" charset="-127"/>
              </a:rPr>
              <a:t>68 </a:t>
            </a:r>
            <a:r>
              <a:rPr lang="ko-KR" altLang="en-US" sz="1800" b="1" dirty="0">
                <a:latin typeface="+mn-lt"/>
                <a:ea typeface="맑은 고딕" pitchFamily="50" charset="-127"/>
              </a:rPr>
              <a:t>대의 자체 컨테이너 트레일러와</a:t>
            </a:r>
            <a:endParaRPr lang="en-US" altLang="ko-KR" sz="1800" b="1" dirty="0">
              <a:latin typeface="+mn-lt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+mn-lt"/>
                <a:ea typeface="맑은 고딕" pitchFamily="50" charset="-127"/>
              </a:rPr>
              <a:t>16</a:t>
            </a:r>
            <a:r>
              <a:rPr lang="ko-KR" altLang="en-US" sz="1800" b="1" dirty="0">
                <a:latin typeface="+mn-lt"/>
                <a:ea typeface="맑은 고딕" pitchFamily="50" charset="-127"/>
              </a:rPr>
              <a:t>대의 </a:t>
            </a:r>
            <a:r>
              <a:rPr lang="en-US" altLang="ko-KR" sz="1800" b="1" dirty="0">
                <a:latin typeface="+mn-lt"/>
                <a:ea typeface="맑은 고딕" pitchFamily="50" charset="-127"/>
              </a:rPr>
              <a:t>CARGO </a:t>
            </a:r>
            <a:r>
              <a:rPr lang="ko-KR" altLang="en-US" sz="1800" b="1" dirty="0">
                <a:latin typeface="+mn-lt"/>
                <a:ea typeface="맑은 고딕" pitchFamily="50" charset="-127"/>
              </a:rPr>
              <a:t>트럭 운영으로 </a:t>
            </a:r>
            <a:endParaRPr lang="en-US" altLang="ko-KR" sz="1800" b="1" dirty="0">
              <a:latin typeface="+mn-lt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+mn-lt"/>
                <a:ea typeface="맑은 고딕" pitchFamily="50" charset="-127"/>
              </a:rPr>
              <a:t>책임감 있는 </a:t>
            </a:r>
            <a:r>
              <a:rPr lang="ko-KR" altLang="en-US" sz="1800" b="1" dirty="0" err="1">
                <a:latin typeface="+mn-lt"/>
                <a:ea typeface="맑은 고딕" pitchFamily="50" charset="-127"/>
              </a:rPr>
              <a:t>동서로지스틱스만의</a:t>
            </a:r>
            <a:endParaRPr lang="en-US" altLang="ko-KR" sz="1800" b="1" dirty="0">
              <a:latin typeface="+mn-lt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+mn-lt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FF0000"/>
                </a:solidFill>
                <a:latin typeface="+mn-lt"/>
                <a:ea typeface="맑은 고딕" pitchFamily="50" charset="-127"/>
              </a:rPr>
              <a:t>DOOR TO DOOR SERVICE</a:t>
            </a:r>
          </a:p>
        </p:txBody>
      </p:sp>
      <p:pic>
        <p:nvPicPr>
          <p:cNvPr id="5122" name="Picture 2" descr="C:\Users\동서 영업부\Desktop\Ảnh lưu\DTT\DONGTAITRUC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77446"/>
            <a:ext cx="4879788" cy="25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5052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56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2960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하이퐁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CY / C.F.S</a:t>
            </a:r>
            <a:endParaRPr lang="ko-KR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579" name="object 17"/>
          <p:cNvSpPr>
            <a:spLocks noChangeArrowheads="1"/>
          </p:cNvSpPr>
          <p:nvPr/>
        </p:nvSpPr>
        <p:spPr bwMode="auto">
          <a:xfrm>
            <a:off x="3275856" y="4914067"/>
            <a:ext cx="2556000" cy="165546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/>
            <a:endParaRPr lang="ko-KR" altLang="ko-KR"/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364186" y="548680"/>
            <a:ext cx="507191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DONGTAI CY &amp; CFS JSC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No K9 road, Dong Hai 2 ward, Hai An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dist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핸들러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2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지게차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5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총 인원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50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명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(Capacity :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2000 TEU)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82" name="Picture 4" descr="C:\Users\USER\Desktop\하이퐁 CFS\CY CFS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1960"/>
            <a:ext cx="2556000" cy="16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75407"/>
            <a:ext cx="3168352" cy="20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USER\Desktop\하이퐁 CFS\CY CFS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914066"/>
            <a:ext cx="2556001" cy="16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41960"/>
            <a:ext cx="2556000" cy="16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USER\Desktop\KakaoTalk_20180914_1354599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914066"/>
            <a:ext cx="2556000" cy="16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동서 영업부\Desktop\Ảnh lưu\HPH\185a15a71bdfe181b8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141960"/>
            <a:ext cx="2569063" cy="16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87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51201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하노이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AIR SERVICE</a:t>
            </a:r>
            <a:endParaRPr lang="ko-KR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364186" y="548680"/>
            <a:ext cx="50719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4186" y="548680"/>
            <a:ext cx="615203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HANOI OFFICE &amp; DONGTAI NOIBAI OFFICE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직원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24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명 상주 하여 수출입 화물 직접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CHECK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 descr="C:\Users\동서 영업부\Desktop\Ảnh lưu\HANOI\c50acda726f6dca885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76765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동서 영업부\Desktop\Ảnh lưu\NOI BAI\0e7963be58c2a29cfbd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59228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동서 영업부\Desktop\Ảnh lưu\NOI BAI\55929499c5fc3fa266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29437"/>
            <a:ext cx="2952328" cy="22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동서 영업부\Desktop\Ảnh lưu\NOI BAI\5a087792dde927b77e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4" y="4293096"/>
            <a:ext cx="2758379" cy="229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동서 영업부\Desktop\Ảnh lưu\NOI BAI\86848e3fd4442e1a77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31" y="4293095"/>
            <a:ext cx="2952328" cy="229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동서 영업부\Desktop\Ảnh lưu\NOI BAI\793c4c581123eb7db2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16382"/>
            <a:ext cx="2592289" cy="22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33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260648"/>
            <a:ext cx="404006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상해 동서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Branch</a:t>
            </a:r>
            <a:endParaRPr lang="ko-KR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364186" y="908720"/>
            <a:ext cx="780821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DONGSUE SHANG HAI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Rm2702, Global New Times Plaza No.1666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Sichun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Rd(North), Shanghai, China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4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직원 수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20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3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국간 진행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베트남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인도네시아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미얀마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방글라데시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etc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자체 콘솔 서비스 진행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CFS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창고 운영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图片 5" descr="d15ad057e3c1facbe4cf4d0898d781d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467723" y="3789219"/>
            <a:ext cx="2808314" cy="2231887"/>
          </a:xfrm>
          <a:prstGeom prst="rect">
            <a:avLst/>
          </a:prstGeom>
        </p:spPr>
      </p:pic>
      <p:pic>
        <p:nvPicPr>
          <p:cNvPr id="13" name="图片 7" descr="7a32d5a5d2a5dcbe17f9ff1e50539f7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896" y="3501005"/>
            <a:ext cx="4248472" cy="28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1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404006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상해 동서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warehouse</a:t>
            </a:r>
            <a:endParaRPr lang="ko-KR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364186" y="548680"/>
            <a:ext cx="5071910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DONGSUE CFS SHANG HAI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No.128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Gangwen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Road,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Fengxian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District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핸들러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1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지게차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3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총 인원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20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명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(Capacity :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1500 TEU, CCTV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관리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707640" y="476672"/>
            <a:ext cx="2752792" cy="2016224"/>
          </a:xfrm>
          <a:prstGeom prst="rect">
            <a:avLst/>
          </a:prstGeom>
        </p:spPr>
      </p:pic>
      <p:pic>
        <p:nvPicPr>
          <p:cNvPr id="13" name="图片 3" descr="d5defe8777bca4bc0c9268f7ed61dec"/>
          <p:cNvPicPr/>
          <p:nvPr/>
        </p:nvPicPr>
        <p:blipFill>
          <a:blip r:embed="rId3"/>
          <a:stretch>
            <a:fillRect/>
          </a:stretch>
        </p:blipFill>
        <p:spPr>
          <a:xfrm>
            <a:off x="5563625" y="2920821"/>
            <a:ext cx="2952327" cy="3384376"/>
          </a:xfrm>
          <a:prstGeom prst="rect">
            <a:avLst/>
          </a:prstGeom>
        </p:spPr>
      </p:pic>
      <p:pic>
        <p:nvPicPr>
          <p:cNvPr id="1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3364690"/>
            <a:ext cx="4418382" cy="2829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29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8" name="Group 58"/>
          <p:cNvGrpSpPr>
            <a:grpSpLocks/>
          </p:cNvGrpSpPr>
          <p:nvPr/>
        </p:nvGrpSpPr>
        <p:grpSpPr bwMode="auto">
          <a:xfrm>
            <a:off x="1044574" y="1052736"/>
            <a:ext cx="7510473" cy="4186031"/>
            <a:chOff x="680" y="991"/>
            <a:chExt cx="4388" cy="2575"/>
          </a:xfrm>
        </p:grpSpPr>
        <p:sp>
          <p:nvSpPr>
            <p:cNvPr id="5126" name="AutoShape 6"/>
            <p:cNvSpPr>
              <a:spLocks noChangeArrowheads="1"/>
            </p:cNvSpPr>
            <p:nvPr/>
          </p:nvSpPr>
          <p:spPr bwMode="auto">
            <a:xfrm>
              <a:off x="680" y="996"/>
              <a:ext cx="1065" cy="33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FFFFFF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27" name="AutoShape 7"/>
            <p:cNvSpPr>
              <a:spLocks noChangeArrowheads="1"/>
            </p:cNvSpPr>
            <p:nvPr/>
          </p:nvSpPr>
          <p:spPr bwMode="auto">
            <a:xfrm>
              <a:off x="731" y="1020"/>
              <a:ext cx="960" cy="1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29" name="AutoShape 9"/>
            <p:cNvSpPr>
              <a:spLocks noChangeArrowheads="1"/>
            </p:cNvSpPr>
            <p:nvPr/>
          </p:nvSpPr>
          <p:spPr bwMode="auto">
            <a:xfrm>
              <a:off x="1804" y="991"/>
              <a:ext cx="3175" cy="33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30" name="AutoShape 10"/>
            <p:cNvSpPr>
              <a:spLocks noChangeArrowheads="1"/>
            </p:cNvSpPr>
            <p:nvPr/>
          </p:nvSpPr>
          <p:spPr bwMode="auto">
            <a:xfrm>
              <a:off x="2001" y="1016"/>
              <a:ext cx="2772" cy="1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884" y="1046"/>
              <a:ext cx="63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 사 명</a:t>
              </a: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1958" y="1052"/>
              <a:ext cx="1210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㈜ </a:t>
              </a:r>
              <a:r>
                <a:rPr lang="ko-KR" altLang="en-US" sz="16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동서로지스틱스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</a:p>
          </p:txBody>
        </p:sp>
        <p:sp>
          <p:nvSpPr>
            <p:cNvPr id="5135" name="AutoShape 15"/>
            <p:cNvSpPr>
              <a:spLocks noChangeArrowheads="1"/>
            </p:cNvSpPr>
            <p:nvPr/>
          </p:nvSpPr>
          <p:spPr bwMode="auto">
            <a:xfrm>
              <a:off x="693" y="1429"/>
              <a:ext cx="1065" cy="33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36" name="AutoShape 16"/>
            <p:cNvSpPr>
              <a:spLocks noChangeArrowheads="1"/>
            </p:cNvSpPr>
            <p:nvPr/>
          </p:nvSpPr>
          <p:spPr bwMode="auto">
            <a:xfrm>
              <a:off x="744" y="1453"/>
              <a:ext cx="960" cy="1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38" name="AutoShape 18"/>
            <p:cNvSpPr>
              <a:spLocks noChangeArrowheads="1"/>
            </p:cNvSpPr>
            <p:nvPr/>
          </p:nvSpPr>
          <p:spPr bwMode="auto">
            <a:xfrm>
              <a:off x="1817" y="1424"/>
              <a:ext cx="3175" cy="33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39" name="AutoShape 19"/>
            <p:cNvSpPr>
              <a:spLocks noChangeArrowheads="1"/>
            </p:cNvSpPr>
            <p:nvPr/>
          </p:nvSpPr>
          <p:spPr bwMode="auto">
            <a:xfrm>
              <a:off x="2014" y="1449"/>
              <a:ext cx="2772" cy="1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40" name="Text Box 20"/>
            <p:cNvSpPr txBox="1">
              <a:spLocks noChangeArrowheads="1"/>
            </p:cNvSpPr>
            <p:nvPr/>
          </p:nvSpPr>
          <p:spPr bwMode="auto">
            <a:xfrm>
              <a:off x="897" y="1479"/>
              <a:ext cx="60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 표 자</a:t>
              </a:r>
            </a:p>
          </p:txBody>
        </p:sp>
        <p:sp>
          <p:nvSpPr>
            <p:cNvPr id="5141" name="Text Box 21"/>
            <p:cNvSpPr txBox="1">
              <a:spLocks noChangeArrowheads="1"/>
            </p:cNvSpPr>
            <p:nvPr/>
          </p:nvSpPr>
          <p:spPr bwMode="auto">
            <a:xfrm>
              <a:off x="1971" y="1485"/>
              <a:ext cx="123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대표 이사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서 영 </a:t>
              </a:r>
              <a:r>
                <a:rPr lang="ko-KR" altLang="en-US" sz="16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택</a:t>
              </a:r>
              <a:endPara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44" name="AutoShape 24"/>
            <p:cNvSpPr>
              <a:spLocks noChangeArrowheads="1"/>
            </p:cNvSpPr>
            <p:nvPr/>
          </p:nvSpPr>
          <p:spPr bwMode="auto">
            <a:xfrm>
              <a:off x="698" y="1872"/>
              <a:ext cx="1065" cy="33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45" name="AutoShape 25"/>
            <p:cNvSpPr>
              <a:spLocks noChangeArrowheads="1"/>
            </p:cNvSpPr>
            <p:nvPr/>
          </p:nvSpPr>
          <p:spPr bwMode="auto">
            <a:xfrm>
              <a:off x="749" y="1896"/>
              <a:ext cx="960" cy="1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47" name="AutoShape 27"/>
            <p:cNvSpPr>
              <a:spLocks noChangeArrowheads="1"/>
            </p:cNvSpPr>
            <p:nvPr/>
          </p:nvSpPr>
          <p:spPr bwMode="auto">
            <a:xfrm>
              <a:off x="1822" y="1867"/>
              <a:ext cx="3175" cy="33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48" name="AutoShape 28"/>
            <p:cNvSpPr>
              <a:spLocks noChangeArrowheads="1"/>
            </p:cNvSpPr>
            <p:nvPr/>
          </p:nvSpPr>
          <p:spPr bwMode="auto">
            <a:xfrm>
              <a:off x="2019" y="1892"/>
              <a:ext cx="2772" cy="1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49" name="Text Box 29"/>
            <p:cNvSpPr txBox="1">
              <a:spLocks noChangeArrowheads="1"/>
            </p:cNvSpPr>
            <p:nvPr/>
          </p:nvSpPr>
          <p:spPr bwMode="auto">
            <a:xfrm>
              <a:off x="902" y="1922"/>
              <a:ext cx="63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설 립 일</a:t>
              </a:r>
            </a:p>
          </p:txBody>
        </p:sp>
        <p:sp>
          <p:nvSpPr>
            <p:cNvPr id="5150" name="Text Box 30"/>
            <p:cNvSpPr txBox="1">
              <a:spLocks noChangeArrowheads="1"/>
            </p:cNvSpPr>
            <p:nvPr/>
          </p:nvSpPr>
          <p:spPr bwMode="auto">
            <a:xfrm>
              <a:off x="1976" y="1929"/>
              <a:ext cx="309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1987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29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   ㈜ 동남아해운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1967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 </a:t>
              </a:r>
            </a:p>
          </p:txBody>
        </p:sp>
        <p:sp>
          <p:nvSpPr>
            <p:cNvPr id="5153" name="AutoShape 33"/>
            <p:cNvSpPr>
              <a:spLocks noChangeArrowheads="1"/>
            </p:cNvSpPr>
            <p:nvPr/>
          </p:nvSpPr>
          <p:spPr bwMode="auto">
            <a:xfrm>
              <a:off x="708" y="2331"/>
              <a:ext cx="1065" cy="33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759" y="2355"/>
              <a:ext cx="960" cy="1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56" name="AutoShape 36"/>
            <p:cNvSpPr>
              <a:spLocks noChangeArrowheads="1"/>
            </p:cNvSpPr>
            <p:nvPr/>
          </p:nvSpPr>
          <p:spPr bwMode="auto">
            <a:xfrm>
              <a:off x="1832" y="2326"/>
              <a:ext cx="3175" cy="33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57" name="AutoShape 37"/>
            <p:cNvSpPr>
              <a:spLocks noChangeArrowheads="1"/>
            </p:cNvSpPr>
            <p:nvPr/>
          </p:nvSpPr>
          <p:spPr bwMode="auto">
            <a:xfrm>
              <a:off x="2029" y="2351"/>
              <a:ext cx="2772" cy="1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58" name="Text Box 38"/>
            <p:cNvSpPr txBox="1">
              <a:spLocks noChangeArrowheads="1"/>
            </p:cNvSpPr>
            <p:nvPr/>
          </p:nvSpPr>
          <p:spPr bwMode="auto">
            <a:xfrm>
              <a:off x="912" y="2381"/>
              <a:ext cx="59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업    종</a:t>
              </a:r>
            </a:p>
          </p:txBody>
        </p:sp>
        <p:sp>
          <p:nvSpPr>
            <p:cNvPr id="5159" name="Text Box 39"/>
            <p:cNvSpPr txBox="1">
              <a:spLocks noChangeArrowheads="1"/>
            </p:cNvSpPr>
            <p:nvPr/>
          </p:nvSpPr>
          <p:spPr bwMode="auto">
            <a:xfrm>
              <a:off x="1986" y="2388"/>
              <a:ext cx="2488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국제복합운송주선업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해운대리업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무역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물류</a:t>
              </a:r>
            </a:p>
          </p:txBody>
        </p:sp>
        <p:sp>
          <p:nvSpPr>
            <p:cNvPr id="5162" name="AutoShape 42"/>
            <p:cNvSpPr>
              <a:spLocks noChangeArrowheads="1"/>
            </p:cNvSpPr>
            <p:nvPr/>
          </p:nvSpPr>
          <p:spPr bwMode="auto">
            <a:xfrm>
              <a:off x="698" y="2785"/>
              <a:ext cx="1065" cy="33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63" name="AutoShape 43"/>
            <p:cNvSpPr>
              <a:spLocks noChangeArrowheads="1"/>
            </p:cNvSpPr>
            <p:nvPr/>
          </p:nvSpPr>
          <p:spPr bwMode="auto">
            <a:xfrm>
              <a:off x="749" y="2809"/>
              <a:ext cx="960" cy="1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65" name="AutoShape 45"/>
            <p:cNvSpPr>
              <a:spLocks noChangeArrowheads="1"/>
            </p:cNvSpPr>
            <p:nvPr/>
          </p:nvSpPr>
          <p:spPr bwMode="auto">
            <a:xfrm>
              <a:off x="1822" y="2780"/>
              <a:ext cx="3175" cy="33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66" name="AutoShape 46"/>
            <p:cNvSpPr>
              <a:spLocks noChangeArrowheads="1"/>
            </p:cNvSpPr>
            <p:nvPr/>
          </p:nvSpPr>
          <p:spPr bwMode="auto">
            <a:xfrm>
              <a:off x="2019" y="2805"/>
              <a:ext cx="2772" cy="1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67" name="Text Box 47"/>
            <p:cNvSpPr txBox="1">
              <a:spLocks noChangeArrowheads="1"/>
            </p:cNvSpPr>
            <p:nvPr/>
          </p:nvSpPr>
          <p:spPr bwMode="auto">
            <a:xfrm>
              <a:off x="902" y="2835"/>
              <a:ext cx="675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종업원수</a:t>
              </a:r>
            </a:p>
          </p:txBody>
        </p:sp>
        <p:sp>
          <p:nvSpPr>
            <p:cNvPr id="5168" name="Text Box 48"/>
            <p:cNvSpPr txBox="1">
              <a:spLocks noChangeArrowheads="1"/>
            </p:cNvSpPr>
            <p:nvPr/>
          </p:nvSpPr>
          <p:spPr bwMode="auto">
            <a:xfrm>
              <a:off x="1976" y="2842"/>
              <a:ext cx="1938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총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350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명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: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한국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50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명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해외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300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명</a:t>
              </a:r>
            </a:p>
          </p:txBody>
        </p:sp>
        <p:sp>
          <p:nvSpPr>
            <p:cNvPr id="5171" name="AutoShape 51"/>
            <p:cNvSpPr>
              <a:spLocks noChangeArrowheads="1"/>
            </p:cNvSpPr>
            <p:nvPr/>
          </p:nvSpPr>
          <p:spPr bwMode="auto">
            <a:xfrm>
              <a:off x="713" y="3233"/>
              <a:ext cx="1065" cy="33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72" name="AutoShape 52"/>
            <p:cNvSpPr>
              <a:spLocks noChangeArrowheads="1"/>
            </p:cNvSpPr>
            <p:nvPr/>
          </p:nvSpPr>
          <p:spPr bwMode="auto">
            <a:xfrm>
              <a:off x="764" y="3257"/>
              <a:ext cx="960" cy="1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74" name="AutoShape 54"/>
            <p:cNvSpPr>
              <a:spLocks noChangeArrowheads="1"/>
            </p:cNvSpPr>
            <p:nvPr/>
          </p:nvSpPr>
          <p:spPr bwMode="auto">
            <a:xfrm>
              <a:off x="1837" y="3228"/>
              <a:ext cx="3175" cy="33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75" name="AutoShape 55"/>
            <p:cNvSpPr>
              <a:spLocks noChangeArrowheads="1"/>
            </p:cNvSpPr>
            <p:nvPr/>
          </p:nvSpPr>
          <p:spPr bwMode="auto">
            <a:xfrm>
              <a:off x="2034" y="3253"/>
              <a:ext cx="2772" cy="1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76" name="Text Box 56"/>
            <p:cNvSpPr txBox="1">
              <a:spLocks noChangeArrowheads="1"/>
            </p:cNvSpPr>
            <p:nvPr/>
          </p:nvSpPr>
          <p:spPr bwMode="auto">
            <a:xfrm>
              <a:off x="917" y="3283"/>
              <a:ext cx="730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본사 주소</a:t>
              </a:r>
            </a:p>
          </p:txBody>
        </p:sp>
        <p:sp>
          <p:nvSpPr>
            <p:cNvPr id="5177" name="Text Box 57"/>
            <p:cNvSpPr txBox="1">
              <a:spLocks noChangeArrowheads="1"/>
            </p:cNvSpPr>
            <p:nvPr/>
          </p:nvSpPr>
          <p:spPr bwMode="auto">
            <a:xfrm>
              <a:off x="1991" y="3289"/>
              <a:ext cx="2909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서울특별시 서초구 </a:t>
              </a:r>
              <a:r>
                <a:rPr lang="ko-KR" altLang="en-US" sz="16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효령로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304 (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국제전자센터 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층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179" name="Text Box 59"/>
          <p:cNvSpPr txBox="1">
            <a:spLocks noChangeArrowheads="1"/>
          </p:cNvSpPr>
          <p:nvPr/>
        </p:nvSpPr>
        <p:spPr bwMode="auto">
          <a:xfrm>
            <a:off x="355661" y="184515"/>
            <a:ext cx="369844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㈜ </a:t>
            </a:r>
            <a:r>
              <a:rPr lang="ko-KR" alt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동서로지스틱스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회사개요</a:t>
            </a:r>
          </a:p>
        </p:txBody>
      </p:sp>
      <p:sp>
        <p:nvSpPr>
          <p:cNvPr id="40" name="AutoShape 51"/>
          <p:cNvSpPr>
            <a:spLocks noChangeArrowheads="1"/>
          </p:cNvSpPr>
          <p:nvPr/>
        </p:nvSpPr>
        <p:spPr bwMode="auto">
          <a:xfrm>
            <a:off x="1115616" y="5466301"/>
            <a:ext cx="1822849" cy="54133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AutoShape 54"/>
          <p:cNvSpPr>
            <a:spLocks noChangeArrowheads="1"/>
          </p:cNvSpPr>
          <p:nvPr/>
        </p:nvSpPr>
        <p:spPr bwMode="auto">
          <a:xfrm>
            <a:off x="3026118" y="5479949"/>
            <a:ext cx="5434314" cy="54133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Text Box 56"/>
          <p:cNvSpPr txBox="1">
            <a:spLocks noChangeArrowheads="1"/>
          </p:cNvSpPr>
          <p:nvPr/>
        </p:nvSpPr>
        <p:spPr bwMode="auto">
          <a:xfrm>
            <a:off x="1450328" y="5566611"/>
            <a:ext cx="1040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매 출 액</a:t>
            </a:r>
          </a:p>
        </p:txBody>
      </p:sp>
      <p:sp>
        <p:nvSpPr>
          <p:cNvPr id="43" name="Text Box 57"/>
          <p:cNvSpPr txBox="1">
            <a:spLocks noChangeArrowheads="1"/>
          </p:cNvSpPr>
          <p:nvPr/>
        </p:nvSpPr>
        <p:spPr bwMode="auto">
          <a:xfrm>
            <a:off x="3288476" y="5566434"/>
            <a:ext cx="43765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2019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230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억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2020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300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억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2021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380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억</a:t>
            </a:r>
          </a:p>
        </p:txBody>
      </p:sp>
    </p:spTree>
    <p:extLst>
      <p:ext uri="{BB962C8B-B14F-4D97-AF65-F5344CB8AC3E}">
        <p14:creationId xmlns:p14="http://schemas.microsoft.com/office/powerpoint/2010/main" val="58932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405825"/>
            <a:ext cx="404006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자카르타 동서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Branch</a:t>
            </a:r>
            <a:endParaRPr lang="ko-KR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364186" y="1069573"/>
            <a:ext cx="7808214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DONGSUE JAKARTA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4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Komp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Graha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Cempaka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Mas Blok A No. 11 Jl.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Letjen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Suprapto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Jakarta </a:t>
            </a:r>
            <a:r>
              <a:rPr lang="en-US" altLang="ko-KR" sz="1800" b="1" dirty="0" err="1">
                <a:latin typeface="맑은 고딕" pitchFamily="50" charset="-127"/>
                <a:ea typeface="맑은 고딕" pitchFamily="50" charset="-127"/>
              </a:rPr>
              <a:t>Pusat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직원 수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30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자체 </a:t>
            </a: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트럭킹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서비스 진행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CFS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창고 운영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9" name="Picture 3" descr="C:\Users\USER\Desktop\KakaoTalk_20221108_170753945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65" y="3340155"/>
            <a:ext cx="3875583" cy="29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35405"/>
            <a:ext cx="3821980" cy="217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83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15913" y="157163"/>
            <a:ext cx="43236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인도네시아  당사  </a:t>
            </a:r>
            <a:r>
              <a:rPr lang="en-US" altLang="ko-K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Truck Service</a:t>
            </a:r>
            <a:endParaRPr lang="ko-KR" altLang="en-US" sz="2200" b="1" dirty="0"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4579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31" y="3428999"/>
            <a:ext cx="409824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754063"/>
            <a:ext cx="4266183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781" y="5654134"/>
            <a:ext cx="834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            </a:t>
            </a:r>
            <a:r>
              <a:rPr lang="ko-KR" altLang="en-US" sz="2000" b="1" dirty="0"/>
              <a:t>컨테이너 트레일러 </a:t>
            </a:r>
            <a:r>
              <a:rPr lang="en-US" altLang="ko-KR" sz="2000" b="1" dirty="0"/>
              <a:t>5</a:t>
            </a:r>
            <a:r>
              <a:rPr lang="ko-KR" altLang="en-US" sz="2000" b="1" dirty="0"/>
              <a:t>대</a:t>
            </a:r>
            <a:r>
              <a:rPr lang="en-US" altLang="ko-KR" sz="2000" b="1" dirty="0"/>
              <a:t>,    3.5ton 2</a:t>
            </a:r>
            <a:r>
              <a:rPr lang="ko-KR" altLang="en-US" sz="2000" b="1" dirty="0"/>
              <a:t>대</a:t>
            </a:r>
            <a:r>
              <a:rPr lang="en-US" altLang="ko-KR" sz="2000" b="1" dirty="0"/>
              <a:t>, 1.5ton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3</a:t>
            </a:r>
            <a:r>
              <a:rPr lang="ko-KR" altLang="en-US" sz="2000" b="1" dirty="0"/>
              <a:t>대 보유</a:t>
            </a:r>
            <a:endParaRPr lang="en-US" altLang="ko-KR" sz="2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1" y="754063"/>
            <a:ext cx="4248150" cy="483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9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/>
        </p:nvSpPr>
        <p:spPr bwMode="auto">
          <a:xfrm>
            <a:off x="683568" y="620688"/>
            <a:ext cx="684053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ko-KR" altLang="en-US" sz="14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l"/>
            </a:pP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 소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서울특별시 서초구 </a:t>
            </a:r>
            <a:r>
              <a:rPr lang="ko-KR" altLang="en-US" sz="14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효령로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304 (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서초동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국제전자센터 빌딩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층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lvl="1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l"/>
            </a:pP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TEL : 02-775-7200               FAX : 070-7614-3405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ko-KR" sz="14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서울 총괄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 철기 전무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(010-3596-2343,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ckc@dongsuero.com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 영군 전무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(010-3668-0564, ykmoon@dongsuero.com)</a:t>
            </a:r>
          </a:p>
          <a:p>
            <a:pPr lvl="1">
              <a:lnSpc>
                <a:spcPct val="9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영업 총괄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 창현 상무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(010-4358-7889, chcho@dongsuero.com)</a:t>
            </a:r>
            <a:endParaRPr lang="en-US" altLang="ko-KR" sz="14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eaLnBrk="1" hangingPunct="1">
              <a:lnSpc>
                <a:spcPct val="120000"/>
              </a:lnSpc>
              <a:buSzPct val="100000"/>
              <a:buFont typeface="Wingdings" panose="05000000000000000000" pitchFamily="2" charset="2"/>
              <a:buChar char="l"/>
            </a:pPr>
            <a:r>
              <a:rPr lang="ko-KR" altLang="en-US" sz="14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영업팀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담당자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  <a:p>
            <a:pPr marL="457200" lvl="1" indent="0">
              <a:lnSpc>
                <a:spcPct val="120000"/>
              </a:lnSpc>
              <a:buSzPct val="100000"/>
            </a:pP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양 동현 부장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(010-6267-6338, dhyang@dongsuero.com)</a:t>
            </a:r>
          </a:p>
          <a:p>
            <a:pPr lvl="1">
              <a:lnSpc>
                <a:spcPct val="12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   흙 과장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(010-4763-8513, matt@dongsuero.com )</a:t>
            </a:r>
            <a:endParaRPr lang="en-US" altLang="ko-KR" sz="14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 기성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과장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010-8609-2521, eddie@dongsuero.com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박 병천 대리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(010-7262-8496, james@dongsuero.com)</a:t>
            </a:r>
          </a:p>
          <a:p>
            <a:pPr lvl="1">
              <a:lnSpc>
                <a:spcPct val="12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한 다한 대리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(010-2482-5012, rick@dongsuero.com)</a:t>
            </a:r>
          </a:p>
          <a:p>
            <a:pPr lvl="1">
              <a:lnSpc>
                <a:spcPct val="12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양 </a:t>
            </a:r>
            <a:r>
              <a:rPr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은모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사원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(010-6354-5584, brian@dongsuero.com)</a:t>
            </a:r>
          </a:p>
          <a:p>
            <a:pPr lvl="1">
              <a:lnSpc>
                <a:spcPct val="12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송 상엽 사원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(010-2172-8329, eric@dongsuero.com)</a:t>
            </a:r>
            <a:endParaRPr lang="en-US" altLang="ko-KR" sz="14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l"/>
            </a:pPr>
            <a:r>
              <a:rPr lang="ko-KR" altLang="en-US" sz="14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업무팀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담당자 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  <a:p>
            <a:pPr marL="457200" lvl="1" indent="0" eaLnBrk="1" hangingPunct="1">
              <a:lnSpc>
                <a:spcPct val="150000"/>
              </a:lnSpc>
              <a:spcBef>
                <a:spcPts val="336"/>
              </a:spcBef>
              <a:buSzPct val="100000"/>
            </a:pP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영미 차장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(070-4334-0607,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2"/>
              </a:rPr>
              <a:t>vietnam@dongsuero.com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457200" lvl="1" indent="0" eaLnBrk="1" hangingPunct="1">
              <a:lnSpc>
                <a:spcPct val="120000"/>
              </a:lnSpc>
              <a:spcBef>
                <a:spcPts val="336"/>
              </a:spcBef>
              <a:buSzPct val="100000"/>
            </a:pP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 화선 차장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(070-4334-0822,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3"/>
              </a:rPr>
              <a:t>operation@dongsuero.com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457200" lvl="1" indent="0" eaLnBrk="1" hangingPunct="1">
              <a:lnSpc>
                <a:spcPct val="120000"/>
              </a:lnSpc>
              <a:spcBef>
                <a:spcPts val="336"/>
              </a:spcBef>
              <a:buSzPct val="100000"/>
            </a:pP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 민서 차장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(070-4334-0615,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4"/>
              </a:rPr>
              <a:t>dongnama@dongsuero.com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457200" lvl="1" indent="0" eaLnBrk="1" hangingPunct="1">
              <a:lnSpc>
                <a:spcPct val="120000"/>
              </a:lnSpc>
              <a:spcBef>
                <a:spcPts val="336"/>
              </a:spcBef>
              <a:buSzPct val="100000"/>
            </a:pP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  <a:r>
              <a:rPr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 하정 차장 </a:t>
            </a:r>
            <a:r>
              <a:rPr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(070-4334-0608, global@dongsuero.com)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Contact Point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723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 txBox="1">
            <a:spLocks noChangeArrowheads="1"/>
          </p:cNvSpPr>
          <p:nvPr/>
        </p:nvSpPr>
        <p:spPr>
          <a:xfrm>
            <a:off x="539552" y="1053108"/>
            <a:ext cx="8496944" cy="5256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¤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1400" b="1" dirty="0">
                <a:latin typeface="+mj-ea"/>
                <a:ea typeface="+mj-ea"/>
              </a:rPr>
              <a:t>                </a:t>
            </a:r>
            <a:endParaRPr kumimoji="0" lang="en-US" altLang="ko-KR" sz="1400" b="1" dirty="0">
              <a:latin typeface="+mj-ea"/>
              <a:ea typeface="+mj-ea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HOCHIMINH : DONGTAI LOGISTICS CO.,LTD.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125/47 D1 Str., Ward 25,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Binh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Thanh Dist., HCMC.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84-8-3512-3295     FAX : 84-8-3512-3251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Thao (096-478-3205, hcm@dongtai.vn)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HAIPHONG : DONGTAI GLOBAL LOGISTICS CO.,LTD.</a:t>
            </a:r>
          </a:p>
          <a:p>
            <a:pPr marL="0" lvl="1" indent="0" fontAlgn="auto">
              <a:lnSpc>
                <a:spcPct val="150000"/>
              </a:lnSpc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Mr. Thanh ( M.P.098-382-2606, thanh@globalnetwork.com.vn, </a:t>
            </a:r>
            <a:r>
              <a:rPr kumimoji="0" lang="en-US" altLang="ko-KR" sz="12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I.P : 070-7443-7202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Rm 204, TASAKO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Bldg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Hai An, Haiphong City, Vietnam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84-225-397-9356     FAX : 84-31-397-9494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Katy (098-878-6244, export-manager@globalnetwork.com.vn)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HANOI : DONGTAI GLOBAL LOGISTICS CO.,LTD.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Mr. Martin Bay ( M.P.098-657-1732, cs@globalnetwork.com.vn)</a:t>
            </a:r>
          </a:p>
          <a:p>
            <a:pPr marL="457200" lvl="1" indent="0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buNone/>
              <a:defRPr/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Rm 2305, A3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Bldg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Ecolife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Capital 58 To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Huu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Nam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Tu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Liem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HONOI. Vietnam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I.P : 070-7443-7204    TEL : 84-4-6297-4372/75     FAX : 84-4-3519-0951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Jolie (098-960-9911, import1-han@globalnetwork.com.vn)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endParaRPr kumimoji="0" lang="en-US" altLang="ko-KR" sz="1200" b="1" u="sng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DANANG : DONGTAI GLOBAL LOGISTICS CO.,LTD. -DANANG OFFICE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Rm 203,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Sada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Office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Bldg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05 Cao Thang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Str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Thanh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Binh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Ward, Hai Chau District, Da Nang City,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84-2363-550-268     FAX : 84-2363-550-268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June (023-6355-0268, danang@globalnetwork.com.vn)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endParaRPr kumimoji="0" lang="en-US" altLang="ko-KR" sz="1200" b="1" u="sng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33095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베트남 법인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Contact Point</a:t>
            </a:r>
            <a:endParaRPr lang="ko-KR" altLang="en-US" sz="24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888975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 dirty="0"/>
              <a:t> </a:t>
            </a:r>
            <a:r>
              <a:rPr lang="ko-KR" altLang="en-US" sz="1400" b="1" dirty="0">
                <a:latin typeface="+mn-ea"/>
                <a:ea typeface="+mn-ea"/>
              </a:rPr>
              <a:t>베트남 총괄 </a:t>
            </a:r>
            <a:r>
              <a:rPr lang="en-US" altLang="ko-KR" sz="1400" b="1" dirty="0">
                <a:latin typeface="+mn-ea"/>
                <a:ea typeface="+mn-ea"/>
              </a:rPr>
              <a:t>: </a:t>
            </a:r>
            <a:r>
              <a:rPr kumimoji="0" lang="ko-KR" altLang="en-US" sz="1400" b="1" dirty="0">
                <a:latin typeface="+mn-ea"/>
                <a:ea typeface="+mn-ea"/>
              </a:rPr>
              <a:t>배 영탁 부회장</a:t>
            </a:r>
            <a:r>
              <a:rPr kumimoji="0" lang="en-US" altLang="ko-KR" sz="1400" b="1" dirty="0">
                <a:latin typeface="+mn-ea"/>
                <a:ea typeface="+mn-ea"/>
              </a:rPr>
              <a:t> ( M.P.090-988-9091, ytbay@dongsuero.com</a:t>
            </a:r>
            <a:r>
              <a:rPr kumimoji="0" lang="en-US" altLang="ko-KR" sz="1400" b="1" u="sng" dirty="0">
                <a:latin typeface="+mn-ea"/>
                <a:ea typeface="+mn-ea"/>
              </a:rPr>
              <a:t>,</a:t>
            </a:r>
            <a:r>
              <a:rPr kumimoji="0" lang="en-US" altLang="ko-KR" sz="1400" b="1" dirty="0">
                <a:latin typeface="+mn-ea"/>
                <a:ea typeface="+mn-ea"/>
              </a:rPr>
              <a:t> </a:t>
            </a:r>
            <a:r>
              <a:rPr kumimoji="0" lang="en-US" altLang="ko-KR" sz="1400" b="1" dirty="0">
                <a:solidFill>
                  <a:srgbClr val="002060"/>
                </a:solidFill>
                <a:latin typeface="+mn-ea"/>
                <a:ea typeface="+mn-ea"/>
              </a:rPr>
              <a:t>I.P : 070-7443-7201 </a:t>
            </a:r>
            <a:r>
              <a:rPr kumimoji="0" lang="en-US" altLang="ko-KR" sz="1400" b="1" dirty="0">
                <a:latin typeface="+mn-ea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0172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534853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인도네시아 법인 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Contact Point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539552" y="1053108"/>
            <a:ext cx="8496944" cy="5256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¤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1400" b="1" dirty="0">
                <a:latin typeface="+mj-ea"/>
                <a:ea typeface="+mj-ea"/>
              </a:rPr>
              <a:t>                </a:t>
            </a:r>
            <a:endParaRPr kumimoji="0" lang="en-US" altLang="ko-KR" sz="1400" b="1" dirty="0">
              <a:latin typeface="+mj-ea"/>
              <a:ea typeface="+mj-ea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자카르타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: PT. DUNIA TRANSPORTASI LOGISTIK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Komp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Graha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Cempaka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Mas Blok A 11, JI.</a:t>
            </a:r>
          </a:p>
          <a:p>
            <a:pPr marL="457200" lvl="1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None/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Letjend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Suprapto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Jakarta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Pusat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– 10640, Indonesia</a:t>
            </a: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062-21-4287-0098     FAX : 61-21-2148-0868 </a:t>
            </a: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  괄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김 동석 사장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( 0813-1620-3278, dskim@dtl.co.id )</a:t>
            </a: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양 동은 실장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( 0819-702-621, deyang@dtl.co.id )</a:t>
            </a:r>
          </a:p>
          <a:p>
            <a:pPr lvl="2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해상 수입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Mr. Imam ( 0812-1020-9691 )</a:t>
            </a:r>
          </a:p>
          <a:p>
            <a:pPr lvl="2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해상 수출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Mr. Reni ( 0813-1595-6555 )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항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Mr.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Syarif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( 0897-490-3351 )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200" b="1" u="sng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세마랑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: PT. </a:t>
            </a:r>
            <a:r>
              <a:rPr kumimoji="0" lang="en-US" altLang="ko-KR" sz="16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Harapan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Nusantara </a:t>
            </a:r>
            <a:r>
              <a:rPr kumimoji="0" lang="en-US" altLang="ko-KR" sz="16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Logistik</a:t>
            </a:r>
            <a:endParaRPr kumimoji="0" lang="en-US" altLang="ko-KR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JI.Perum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semarang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indah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DXIV NO.19A RT.005 RW.009 Semarang, Indonesia,</a:t>
            </a: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(62) 24-7643-9319</a:t>
            </a:r>
          </a:p>
          <a:p>
            <a:pPr lvl="1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승현 대표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( 0811-978-0282, hnl@hnl.id 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10000"/>
                </a:schemeClr>
              </a:buClr>
              <a:defRPr/>
            </a:pPr>
            <a:endParaRPr kumimoji="0" lang="en-US" altLang="ko-KR" sz="1200" b="1" u="sng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7916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1557734"/>
            <a:ext cx="7272808" cy="50396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¤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kumimoji="0" lang="ko-KR" altLang="en-US" sz="1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상해 </a:t>
            </a:r>
            <a:r>
              <a:rPr kumimoji="0" lang="en-US" altLang="ko-KR" sz="1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SHANGHAI DONGSUE LOGISTICS CO.,LTD.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kumimoji="0" lang="en-US" altLang="ko-KR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Rm1007, Global Building No.1666 </a:t>
            </a:r>
            <a:r>
              <a:rPr kumimoji="0" lang="en-US" altLang="ko-KR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SichuanRd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(North), Shanghai, China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86-21-5513-2260     FAX : 86-21-5513-2290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총괄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 귀영 대표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( 86-138-0183-4120,  070-7443-7205, nina@dongsuesh.com 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석 정호 주관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(export1@dongsuesh.com)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</a:pPr>
            <a:endParaRPr kumimoji="0" lang="en-US" altLang="ko-KR" sz="18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kumimoji="0" lang="ko-KR" altLang="en-US" sz="1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청도 </a:t>
            </a:r>
            <a:r>
              <a:rPr kumimoji="0" lang="en-US" altLang="ko-KR" sz="1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QINGDAO DONGSUE INT’L LOGISTICS CO.,LTD.</a:t>
            </a:r>
            <a:endParaRPr kumimoji="0" lang="ko-KR" altLang="en-US" sz="18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</a:pPr>
            <a:endParaRPr kumimoji="0"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 : Rm910, New World Mansion, No.9 of Fuzhou South Road, Qingdao, China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86-532-8612-3628     FAX : 86-532-8578-0236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</a:t>
            </a:r>
            <a:r>
              <a:rPr kumimoji="0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Ms. Wu Xiao Wei ( 86-136-8766-9795, mxwang@qddslg.com 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lvl="1" indent="0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None/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lvl="1" indent="0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None/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</a:pPr>
            <a:endParaRPr kumimoji="0"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34853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중국 법인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사무소 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Contact Point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1412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43608" y="1341710"/>
            <a:ext cx="7910512" cy="53276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¤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홍콩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DONGNAM LOGISTICS CO.,LTD.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kumimoji="0"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852-3656-0300     FAX : 852-2614-5159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총괄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 규철 대표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( 852-9876-1555 )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김 효섭 차장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( 852-9850-3231 )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권 유리 과장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( 852-6100-1902 )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None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심천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DONGNAM LOGISTICS CO.,LTD. – SHENZHEN BRANCH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</a:pP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86-755-8287-7878     FAX : 86-755-8287-4349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총괄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김 </a:t>
            </a:r>
            <a:r>
              <a:rPr kumimoji="0"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홍매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지점장 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( 86-135-5476-5020 )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김 설화 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( 86-158-1869-5295 )</a:t>
            </a: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광주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DONGNAM LOGISTICS CO.,LTD. – GUANGZHOU BRANCH</a:t>
            </a:r>
            <a:endParaRPr kumimoji="0" lang="ko-KR" altLang="en-US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</a:pP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86-20-8132-1339      FAX : 86-20-8132-1631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총괄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성옥 지점장 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( 86-185-6507-8823 )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류 </a:t>
            </a:r>
            <a:r>
              <a:rPr kumimoji="0"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해화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대리 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( 86-137-1045-4184 )</a:t>
            </a: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</a:pPr>
            <a:endParaRPr kumimoji="0"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</a:pPr>
            <a:endParaRPr kumimoji="0" lang="en-US" altLang="ko-KR" sz="1600" u="sng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3485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홍콩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b="1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남중국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법인 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Contact Point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0516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908720"/>
            <a:ext cx="7632700" cy="5544616"/>
          </a:xfrm>
          <a:prstGeom prst="rect">
            <a:avLst/>
          </a:prstGeom>
        </p:spPr>
        <p:txBody>
          <a:bodyPr wrap="none"/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¤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캄보디아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HANJIN (CAMBODIA) CO.,LTD.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855-23-866-561  FAX : 855-23-866-564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Mr.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Channy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( 093-57-53-63, channy@hanjin.co.kr 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6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   만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UNITED EXPRESS HOLDING CO., LTD.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2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886-2-2726-3886   FAX : 886-2-2726-3777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Paula Liu   ( 886-921-982-085, paula@unitedexpress.com.hk )</a:t>
            </a:r>
          </a:p>
          <a:p>
            <a:pPr marL="457200" lvl="1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Ms. Joanne </a:t>
            </a:r>
            <a:r>
              <a:rPr kumimoji="0"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Chiou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( 886-933-779-450, Joanne@unitedexpress.com.hk )</a:t>
            </a:r>
          </a:p>
          <a:p>
            <a:pPr marL="457200" lvl="1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필리핀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BESCO GLOBAL LOGISTICS INC.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63-2-526-4502       FAX : 63-2-567-2711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Mr.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김 재훈 대표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( 63-917-502-5736,  besco.global@gmail.com 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미얀마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HYPER SHINE FORWARDING COMPANY LIMITED.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959-7302-8267-70       FAX : 95-1-651-733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Ms. </a:t>
            </a: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 나래 대표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( 95-9-254-006-089, hypershine.rgn@gmail.com 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kumimoji="0" lang="en-US" altLang="ko-KR" sz="1800" b="1" dirty="0">
              <a:latin typeface="+mj-ea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kumimoji="0"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방글라데시 </a:t>
            </a:r>
            <a:r>
              <a:rPr kumimoji="0"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SILK CONTAINER LINES LTD.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TEL : 88-031-723-218  / 714-446, 251-0054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kumimoji="0"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Mr. Shahed ( shahed@silk-container.com ) </a:t>
            </a:r>
            <a:endParaRPr kumimoji="0" lang="en-US" altLang="ko-KR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kumimoji="0" lang="en-US" altLang="ko-KR" sz="1800" b="1" dirty="0">
              <a:latin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800" b="1" dirty="0">
              <a:latin typeface="+mj-ea"/>
              <a:ea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800" b="1" dirty="0">
              <a:latin typeface="+mj-ea"/>
              <a:ea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800" b="1" dirty="0">
              <a:latin typeface="+mj-ea"/>
              <a:ea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800" b="1" dirty="0">
              <a:latin typeface="+mj-ea"/>
              <a:ea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800" b="1" dirty="0">
              <a:latin typeface="+mj-ea"/>
              <a:ea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800" b="1" dirty="0">
              <a:latin typeface="+mj-ea"/>
              <a:ea typeface="+mj-ea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en-US" altLang="ko-KR" sz="1800" dirty="0">
              <a:latin typeface="+mj-ea"/>
              <a:ea typeface="+mj-ea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en-US" altLang="ko-KR" sz="1800" dirty="0"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17847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동남아 지사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파트너 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Contact Point</a:t>
            </a:r>
            <a:endParaRPr lang="ko-KR" altLang="en-US" sz="24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413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2924944"/>
            <a:ext cx="6941503" cy="10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1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910898" y="876300"/>
            <a:ext cx="8221663" cy="5448300"/>
            <a:chOff x="336" y="552"/>
            <a:chExt cx="5179" cy="3432"/>
          </a:xfrm>
        </p:grpSpPr>
        <p:sp>
          <p:nvSpPr>
            <p:cNvPr id="11267" name="Freeform 3"/>
            <p:cNvSpPr>
              <a:spLocks/>
            </p:cNvSpPr>
            <p:nvPr/>
          </p:nvSpPr>
          <p:spPr bwMode="auto">
            <a:xfrm>
              <a:off x="336" y="3049"/>
              <a:ext cx="5179" cy="935"/>
            </a:xfrm>
            <a:custGeom>
              <a:avLst/>
              <a:gdLst>
                <a:gd name="T0" fmla="*/ 0 w 3990"/>
                <a:gd name="T1" fmla="*/ 3036 h 3060"/>
                <a:gd name="T2" fmla="*/ 6 w 3990"/>
                <a:gd name="T3" fmla="*/ 3060 h 3060"/>
                <a:gd name="T4" fmla="*/ 384 w 3990"/>
                <a:gd name="T5" fmla="*/ 3030 h 3060"/>
                <a:gd name="T6" fmla="*/ 756 w 3990"/>
                <a:gd name="T7" fmla="*/ 2970 h 3060"/>
                <a:gd name="T8" fmla="*/ 1098 w 3990"/>
                <a:gd name="T9" fmla="*/ 2904 h 3060"/>
                <a:gd name="T10" fmla="*/ 1452 w 3990"/>
                <a:gd name="T11" fmla="*/ 2808 h 3060"/>
                <a:gd name="T12" fmla="*/ 1902 w 3990"/>
                <a:gd name="T13" fmla="*/ 2652 h 3060"/>
                <a:gd name="T14" fmla="*/ 2268 w 3990"/>
                <a:gd name="T15" fmla="*/ 2490 h 3060"/>
                <a:gd name="T16" fmla="*/ 2538 w 3990"/>
                <a:gd name="T17" fmla="*/ 2334 h 3060"/>
                <a:gd name="T18" fmla="*/ 2832 w 3990"/>
                <a:gd name="T19" fmla="*/ 2148 h 3060"/>
                <a:gd name="T20" fmla="*/ 3108 w 3990"/>
                <a:gd name="T21" fmla="*/ 1920 h 3060"/>
                <a:gd name="T22" fmla="*/ 3426 w 3990"/>
                <a:gd name="T23" fmla="*/ 1560 h 3060"/>
                <a:gd name="T24" fmla="*/ 3615 w 3990"/>
                <a:gd name="T25" fmla="*/ 1256 h 3060"/>
                <a:gd name="T26" fmla="*/ 3777 w 3990"/>
                <a:gd name="T27" fmla="*/ 866 h 3060"/>
                <a:gd name="T28" fmla="*/ 3858 w 3990"/>
                <a:gd name="T29" fmla="*/ 552 h 3060"/>
                <a:gd name="T30" fmla="*/ 3990 w 3990"/>
                <a:gd name="T31" fmla="*/ 594 h 3060"/>
                <a:gd name="T32" fmla="*/ 3678 w 3990"/>
                <a:gd name="T33" fmla="*/ 0 h 3060"/>
                <a:gd name="T34" fmla="*/ 3276 w 3990"/>
                <a:gd name="T35" fmla="*/ 564 h 3060"/>
                <a:gd name="T36" fmla="*/ 3426 w 3990"/>
                <a:gd name="T37" fmla="*/ 540 h 3060"/>
                <a:gd name="T38" fmla="*/ 3366 w 3990"/>
                <a:gd name="T39" fmla="*/ 846 h 3060"/>
                <a:gd name="T40" fmla="*/ 3273 w 3990"/>
                <a:gd name="T41" fmla="*/ 1142 h 3060"/>
                <a:gd name="T42" fmla="*/ 3072 w 3990"/>
                <a:gd name="T43" fmla="*/ 1536 h 3060"/>
                <a:gd name="T44" fmla="*/ 2880 w 3990"/>
                <a:gd name="T45" fmla="*/ 1806 h 3060"/>
                <a:gd name="T46" fmla="*/ 2670 w 3990"/>
                <a:gd name="T47" fmla="*/ 2028 h 3060"/>
                <a:gd name="T48" fmla="*/ 2382 w 3990"/>
                <a:gd name="T49" fmla="*/ 2244 h 3060"/>
                <a:gd name="T50" fmla="*/ 2034 w 3990"/>
                <a:gd name="T51" fmla="*/ 2466 h 3060"/>
                <a:gd name="T52" fmla="*/ 1614 w 3990"/>
                <a:gd name="T53" fmla="*/ 2670 h 3060"/>
                <a:gd name="T54" fmla="*/ 1176 w 3990"/>
                <a:gd name="T55" fmla="*/ 2826 h 3060"/>
                <a:gd name="T56" fmla="*/ 732 w 3990"/>
                <a:gd name="T57" fmla="*/ 2934 h 3060"/>
                <a:gd name="T58" fmla="*/ 312 w 3990"/>
                <a:gd name="T59" fmla="*/ 3006 h 3060"/>
                <a:gd name="T60" fmla="*/ 6 w 3990"/>
                <a:gd name="T61" fmla="*/ 3036 h 3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90" h="3060">
                  <a:moveTo>
                    <a:pt x="0" y="3036"/>
                  </a:moveTo>
                  <a:cubicBezTo>
                    <a:pt x="0" y="3036"/>
                    <a:pt x="3" y="3048"/>
                    <a:pt x="6" y="3060"/>
                  </a:cubicBezTo>
                  <a:cubicBezTo>
                    <a:pt x="6" y="3060"/>
                    <a:pt x="384" y="3030"/>
                    <a:pt x="384" y="3030"/>
                  </a:cubicBezTo>
                  <a:cubicBezTo>
                    <a:pt x="384" y="3030"/>
                    <a:pt x="756" y="2970"/>
                    <a:pt x="756" y="2970"/>
                  </a:cubicBezTo>
                  <a:cubicBezTo>
                    <a:pt x="756" y="2970"/>
                    <a:pt x="1098" y="2904"/>
                    <a:pt x="1098" y="2904"/>
                  </a:cubicBezTo>
                  <a:cubicBezTo>
                    <a:pt x="1098" y="2904"/>
                    <a:pt x="1452" y="2808"/>
                    <a:pt x="1452" y="2808"/>
                  </a:cubicBezTo>
                  <a:cubicBezTo>
                    <a:pt x="1452" y="2808"/>
                    <a:pt x="1902" y="2652"/>
                    <a:pt x="1902" y="2652"/>
                  </a:cubicBezTo>
                  <a:cubicBezTo>
                    <a:pt x="1902" y="2652"/>
                    <a:pt x="2268" y="2490"/>
                    <a:pt x="2268" y="2490"/>
                  </a:cubicBezTo>
                  <a:cubicBezTo>
                    <a:pt x="2268" y="2490"/>
                    <a:pt x="2538" y="2334"/>
                    <a:pt x="2538" y="2334"/>
                  </a:cubicBezTo>
                  <a:cubicBezTo>
                    <a:pt x="2538" y="2334"/>
                    <a:pt x="2832" y="2148"/>
                    <a:pt x="2832" y="2148"/>
                  </a:cubicBezTo>
                  <a:cubicBezTo>
                    <a:pt x="2832" y="2148"/>
                    <a:pt x="3009" y="2018"/>
                    <a:pt x="3108" y="1920"/>
                  </a:cubicBezTo>
                  <a:cubicBezTo>
                    <a:pt x="3207" y="1822"/>
                    <a:pt x="3340" y="1671"/>
                    <a:pt x="3426" y="1560"/>
                  </a:cubicBezTo>
                  <a:cubicBezTo>
                    <a:pt x="3512" y="1449"/>
                    <a:pt x="3615" y="1256"/>
                    <a:pt x="3615" y="1256"/>
                  </a:cubicBezTo>
                  <a:cubicBezTo>
                    <a:pt x="3615" y="1256"/>
                    <a:pt x="3777" y="866"/>
                    <a:pt x="3777" y="866"/>
                  </a:cubicBezTo>
                  <a:cubicBezTo>
                    <a:pt x="3777" y="866"/>
                    <a:pt x="3825" y="711"/>
                    <a:pt x="3858" y="552"/>
                  </a:cubicBezTo>
                  <a:cubicBezTo>
                    <a:pt x="3858" y="552"/>
                    <a:pt x="3924" y="573"/>
                    <a:pt x="3990" y="594"/>
                  </a:cubicBezTo>
                  <a:cubicBezTo>
                    <a:pt x="3990" y="594"/>
                    <a:pt x="3834" y="297"/>
                    <a:pt x="3678" y="0"/>
                  </a:cubicBezTo>
                  <a:cubicBezTo>
                    <a:pt x="3678" y="0"/>
                    <a:pt x="3477" y="282"/>
                    <a:pt x="3276" y="564"/>
                  </a:cubicBezTo>
                  <a:cubicBezTo>
                    <a:pt x="3276" y="564"/>
                    <a:pt x="3351" y="552"/>
                    <a:pt x="3426" y="540"/>
                  </a:cubicBezTo>
                  <a:cubicBezTo>
                    <a:pt x="3426" y="540"/>
                    <a:pt x="3366" y="846"/>
                    <a:pt x="3366" y="846"/>
                  </a:cubicBezTo>
                  <a:cubicBezTo>
                    <a:pt x="3366" y="846"/>
                    <a:pt x="3273" y="1142"/>
                    <a:pt x="3273" y="1142"/>
                  </a:cubicBezTo>
                  <a:cubicBezTo>
                    <a:pt x="3273" y="1142"/>
                    <a:pt x="3072" y="1536"/>
                    <a:pt x="3072" y="1536"/>
                  </a:cubicBezTo>
                  <a:cubicBezTo>
                    <a:pt x="3072" y="1536"/>
                    <a:pt x="2880" y="1806"/>
                    <a:pt x="2880" y="1806"/>
                  </a:cubicBezTo>
                  <a:cubicBezTo>
                    <a:pt x="2880" y="1806"/>
                    <a:pt x="2670" y="2028"/>
                    <a:pt x="2670" y="2028"/>
                  </a:cubicBezTo>
                  <a:cubicBezTo>
                    <a:pt x="2670" y="2028"/>
                    <a:pt x="2382" y="2244"/>
                    <a:pt x="2382" y="2244"/>
                  </a:cubicBezTo>
                  <a:cubicBezTo>
                    <a:pt x="2382" y="2244"/>
                    <a:pt x="2034" y="2466"/>
                    <a:pt x="2034" y="2466"/>
                  </a:cubicBezTo>
                  <a:cubicBezTo>
                    <a:pt x="2034" y="2466"/>
                    <a:pt x="1614" y="2670"/>
                    <a:pt x="1614" y="2670"/>
                  </a:cubicBezTo>
                  <a:cubicBezTo>
                    <a:pt x="1614" y="2670"/>
                    <a:pt x="1176" y="2826"/>
                    <a:pt x="1176" y="2826"/>
                  </a:cubicBezTo>
                  <a:cubicBezTo>
                    <a:pt x="1176" y="2826"/>
                    <a:pt x="876" y="2904"/>
                    <a:pt x="732" y="2934"/>
                  </a:cubicBezTo>
                  <a:cubicBezTo>
                    <a:pt x="588" y="2964"/>
                    <a:pt x="433" y="2989"/>
                    <a:pt x="312" y="3006"/>
                  </a:cubicBezTo>
                  <a:cubicBezTo>
                    <a:pt x="191" y="3023"/>
                    <a:pt x="70" y="3030"/>
                    <a:pt x="6" y="3036"/>
                  </a:cubicBezTo>
                </a:path>
              </a:pathLst>
            </a:custGeom>
            <a:gradFill rotWithShape="1">
              <a:gsLst>
                <a:gs pos="0">
                  <a:srgbClr val="009999"/>
                </a:gs>
                <a:gs pos="50000">
                  <a:schemeClr val="bg1"/>
                </a:gs>
                <a:gs pos="100000">
                  <a:srgbClr val="0099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268" name="Text Box 4"/>
            <p:cNvSpPr txBox="1">
              <a:spLocks noChangeArrowheads="1"/>
            </p:cNvSpPr>
            <p:nvPr/>
          </p:nvSpPr>
          <p:spPr bwMode="auto">
            <a:xfrm>
              <a:off x="4308" y="564"/>
              <a:ext cx="8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latinLnBrk="0" hangingPunct="0"/>
              <a:r>
                <a:rPr kumimoji="0" lang="en-US" altLang="ko-KR" i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2001~2020</a:t>
              </a:r>
            </a:p>
          </p:txBody>
        </p:sp>
        <p:sp>
          <p:nvSpPr>
            <p:cNvPr id="11269" name="Rectangle 5"/>
            <p:cNvSpPr>
              <a:spLocks noChangeArrowheads="1"/>
            </p:cNvSpPr>
            <p:nvPr/>
          </p:nvSpPr>
          <p:spPr bwMode="auto">
            <a:xfrm>
              <a:off x="4430" y="797"/>
              <a:ext cx="726" cy="1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latinLnBrk="0" hangingPunct="0"/>
              <a:r>
                <a:rPr kumimoji="0" lang="ko-KR" altLang="en-US" sz="1600" b="1" i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도약기</a:t>
              </a:r>
              <a:endParaRPr kumimoji="0" lang="ko-KR" altLang="en-US" sz="1600" b="1" i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2926" y="868"/>
              <a:ext cx="2412" cy="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2001. 5.21 : 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㈜ </a:t>
              </a:r>
              <a:r>
                <a:rPr kumimoji="0" lang="ko-KR" altLang="en-US" sz="13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동서로지스틱스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설립</a:t>
              </a:r>
            </a:p>
            <a:p>
              <a:pPr>
                <a:buFont typeface="Wingdings" pitchFamily="2" charset="2"/>
                <a:buChar char="l"/>
              </a:pPr>
              <a:endPara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2005.10.01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 상해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2006.12.18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베트남 </a:t>
              </a:r>
              <a:r>
                <a:rPr kumimoji="0" lang="ko-KR" altLang="en-US" sz="13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호치민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2009. 5.25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베트남 </a:t>
              </a:r>
              <a:r>
                <a:rPr kumimoji="0" lang="ko-KR" altLang="en-US" sz="13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하이퐁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법인 설립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2010. 8.25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캄보디아 프놈펜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2010. 9.21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미얀마 양곤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2011. 9.01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베트남 </a:t>
              </a:r>
              <a:r>
                <a:rPr kumimoji="0" lang="ko-KR" altLang="en-US" sz="13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호치민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법인 설립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2012. 4.01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 상해 법인 설립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2015. 5.04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인도네시아 자카르타 법인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2016. 1.04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베트남 </a:t>
              </a:r>
              <a:r>
                <a:rPr kumimoji="0" lang="ko-KR" altLang="en-US" sz="13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다낭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2019. 5.18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국제전자센터로 회사 이전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2023.05.15 : IATA </a:t>
              </a:r>
              <a:r>
                <a:rPr kumimoji="0" lang="ko-KR" altLang="en-US" sz="1300" b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국제항공운송 업체 인증</a:t>
              </a:r>
              <a:endPara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1271" name="Group 7"/>
            <p:cNvGrpSpPr>
              <a:grpSpLocks/>
            </p:cNvGrpSpPr>
            <p:nvPr/>
          </p:nvGrpSpPr>
          <p:grpSpPr bwMode="auto">
            <a:xfrm>
              <a:off x="2688" y="552"/>
              <a:ext cx="2544" cy="2160"/>
              <a:chOff x="2784" y="546"/>
              <a:chExt cx="2448" cy="1632"/>
            </a:xfrm>
          </p:grpSpPr>
          <p:sp>
            <p:nvSpPr>
              <p:cNvPr id="11272" name="Line 8"/>
              <p:cNvSpPr>
                <a:spLocks noChangeShapeType="1"/>
              </p:cNvSpPr>
              <p:nvPr/>
            </p:nvSpPr>
            <p:spPr bwMode="auto">
              <a:xfrm>
                <a:off x="2784" y="546"/>
                <a:ext cx="244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273" name="Line 9"/>
              <p:cNvSpPr>
                <a:spLocks noChangeShapeType="1"/>
              </p:cNvSpPr>
              <p:nvPr/>
            </p:nvSpPr>
            <p:spPr bwMode="auto">
              <a:xfrm>
                <a:off x="5232" y="546"/>
                <a:ext cx="0" cy="1632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1274" name="Text Box 10"/>
            <p:cNvSpPr txBox="1">
              <a:spLocks noChangeArrowheads="1"/>
            </p:cNvSpPr>
            <p:nvPr/>
          </p:nvSpPr>
          <p:spPr bwMode="auto">
            <a:xfrm>
              <a:off x="1774" y="3182"/>
              <a:ext cx="8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latinLnBrk="0" hangingPunct="0"/>
              <a:r>
                <a:rPr kumimoji="0" lang="en-US" altLang="ko-KR" i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1987~2001</a:t>
              </a:r>
            </a:p>
          </p:txBody>
        </p:sp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1768" y="3419"/>
              <a:ext cx="828" cy="1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latinLnBrk="0" hangingPunct="0"/>
              <a:r>
                <a:rPr kumimoji="0" lang="ko-KR" altLang="en-US" sz="1600" b="1" i="1" dirty="0" err="1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설립기</a:t>
              </a:r>
              <a:endParaRPr kumimoji="0" lang="ko-KR" altLang="en-US" sz="1600" b="1" i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381" y="981"/>
              <a:ext cx="2433" cy="2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1987. 6.29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동서해운 주식회사 설립</a:t>
              </a:r>
            </a:p>
            <a:p>
              <a:pPr>
                <a:buFont typeface="Wingdings" pitchFamily="2" charset="2"/>
                <a:buChar char="l"/>
              </a:pPr>
              <a:endPara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1994. 1.10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북방사업부 신설</a:t>
              </a:r>
            </a:p>
            <a:p>
              <a:pPr>
                <a:buFont typeface="Wingdings" pitchFamily="2" charset="2"/>
                <a:buChar char="l"/>
              </a:pPr>
              <a:endPara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1994. 4.28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 대련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1995. 4.25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 청도 사무소 개설</a:t>
              </a: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1995.10.27: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 천진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1997. 1.31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 연대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1997. 5.14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몽골 울란바토르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buFont typeface="Wingdings" pitchFamily="2" charset="2"/>
                <a:buChar char="l"/>
              </a:pPr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1998. 4.20 : </a:t>
              </a:r>
              <a:r>
                <a:rPr kumimoji="0" lang="ko-KR" altLang="en-US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러시아 블라디보스톡 사무소 개설</a:t>
              </a:r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r>
                <a:rPr kumimoji="0" lang="en-US" altLang="ko-KR" sz="13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endParaRPr kumimoji="0"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1277" name="Group 13"/>
            <p:cNvGrpSpPr>
              <a:grpSpLocks/>
            </p:cNvGrpSpPr>
            <p:nvPr/>
          </p:nvGrpSpPr>
          <p:grpSpPr bwMode="auto">
            <a:xfrm>
              <a:off x="390" y="981"/>
              <a:ext cx="2516" cy="2362"/>
              <a:chOff x="368" y="1087"/>
              <a:chExt cx="2540" cy="1876"/>
            </a:xfrm>
          </p:grpSpPr>
          <p:sp>
            <p:nvSpPr>
              <p:cNvPr id="11278" name="Line 14"/>
              <p:cNvSpPr>
                <a:spLocks noChangeShapeType="1"/>
              </p:cNvSpPr>
              <p:nvPr/>
            </p:nvSpPr>
            <p:spPr bwMode="auto">
              <a:xfrm>
                <a:off x="368" y="1087"/>
                <a:ext cx="244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279" name="Line 15"/>
              <p:cNvSpPr>
                <a:spLocks noChangeShapeType="1"/>
              </p:cNvSpPr>
              <p:nvPr/>
            </p:nvSpPr>
            <p:spPr bwMode="auto">
              <a:xfrm>
                <a:off x="2908" y="1667"/>
                <a:ext cx="0" cy="1296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1280" name="Oval 16"/>
            <p:cNvSpPr>
              <a:spLocks noChangeArrowheads="1"/>
            </p:cNvSpPr>
            <p:nvPr/>
          </p:nvSpPr>
          <p:spPr bwMode="auto">
            <a:xfrm>
              <a:off x="4253" y="819"/>
              <a:ext cx="91" cy="90"/>
            </a:xfrm>
            <a:prstGeom prst="ellipse">
              <a:avLst/>
            </a:prstGeom>
            <a:solidFill>
              <a:srgbClr val="E99D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281" name="Oval 17"/>
            <p:cNvSpPr>
              <a:spLocks noChangeArrowheads="1"/>
            </p:cNvSpPr>
            <p:nvPr/>
          </p:nvSpPr>
          <p:spPr bwMode="auto">
            <a:xfrm>
              <a:off x="1677" y="3253"/>
              <a:ext cx="91" cy="90"/>
            </a:xfrm>
            <a:prstGeom prst="ellipse">
              <a:avLst/>
            </a:prstGeom>
            <a:solidFill>
              <a:srgbClr val="E99D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331359" y="196760"/>
            <a:ext cx="369844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㈜ </a:t>
            </a:r>
            <a:r>
              <a:rPr lang="ko-KR" alt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동서로지스틱스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회사연혁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3384431" y="1196975"/>
            <a:ext cx="2693987" cy="498475"/>
          </a:xfrm>
          <a:prstGeom prst="roundRect">
            <a:avLst>
              <a:gd name="adj" fmla="val 50000"/>
            </a:avLst>
          </a:prstGeom>
          <a:solidFill>
            <a:srgbClr val="0679A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504962" y="3232607"/>
            <a:ext cx="80962" cy="385677"/>
          </a:xfrm>
          <a:prstGeom prst="can">
            <a:avLst>
              <a:gd name="adj" fmla="val 30643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3516193" y="1233488"/>
            <a:ext cx="2427288" cy="2159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alpha val="60001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ko-KR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044831" y="1211263"/>
            <a:ext cx="135255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23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2088513" y="2030678"/>
            <a:ext cx="62381" cy="387033"/>
          </a:xfrm>
          <a:prstGeom prst="can">
            <a:avLst>
              <a:gd name="adj" fmla="val 30485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7706859" y="2030678"/>
            <a:ext cx="79375" cy="306388"/>
          </a:xfrm>
          <a:prstGeom prst="can">
            <a:avLst>
              <a:gd name="adj" fmla="val 31094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 rot="16200000">
            <a:off x="4902126" y="-823259"/>
            <a:ext cx="70493" cy="5697721"/>
          </a:xfrm>
          <a:prstGeom prst="can">
            <a:avLst>
              <a:gd name="adj" fmla="val 33478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2690331" y="3231873"/>
            <a:ext cx="80963" cy="307975"/>
          </a:xfrm>
          <a:prstGeom prst="can">
            <a:avLst>
              <a:gd name="adj" fmla="val 30643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16200000">
            <a:off x="2092812" y="2605458"/>
            <a:ext cx="89299" cy="1268030"/>
          </a:xfrm>
          <a:prstGeom prst="can">
            <a:avLst>
              <a:gd name="adj" fmla="val 7810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1061401" y="3552050"/>
            <a:ext cx="1027112" cy="2735278"/>
            <a:chOff x="281" y="2534"/>
            <a:chExt cx="532" cy="1395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auto">
            <a:xfrm>
              <a:off x="281" y="2534"/>
              <a:ext cx="532" cy="1395"/>
            </a:xfrm>
            <a:prstGeom prst="roundRect">
              <a:avLst>
                <a:gd name="adj" fmla="val 1012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영  업  팀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고객지원팀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업무지원팀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auto">
            <a:xfrm>
              <a:off x="308" y="2564"/>
              <a:ext cx="474" cy="173"/>
            </a:xfrm>
            <a:prstGeom prst="roundRect">
              <a:avLst>
                <a:gd name="adj" fmla="val 21968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2079221" y="2897827"/>
            <a:ext cx="80963" cy="307975"/>
          </a:xfrm>
          <a:prstGeom prst="can">
            <a:avLst>
              <a:gd name="adj" fmla="val 30643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306" name="Group 18"/>
          <p:cNvGrpSpPr>
            <a:grpSpLocks/>
          </p:cNvGrpSpPr>
          <p:nvPr/>
        </p:nvGrpSpPr>
        <p:grpSpPr bwMode="auto">
          <a:xfrm>
            <a:off x="2212304" y="3550290"/>
            <a:ext cx="1025525" cy="2716241"/>
            <a:chOff x="297" y="2554"/>
            <a:chExt cx="532" cy="1395"/>
          </a:xfrm>
        </p:grpSpPr>
        <p:sp>
          <p:nvSpPr>
            <p:cNvPr id="12307" name="AutoShape 19"/>
            <p:cNvSpPr>
              <a:spLocks noChangeArrowheads="1"/>
            </p:cNvSpPr>
            <p:nvPr/>
          </p:nvSpPr>
          <p:spPr bwMode="auto">
            <a:xfrm>
              <a:off x="297" y="2554"/>
              <a:ext cx="532" cy="1395"/>
            </a:xfrm>
            <a:prstGeom prst="roundRect">
              <a:avLst>
                <a:gd name="adj" fmla="val 1012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      천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물류센터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부산사무소</a:t>
              </a:r>
            </a:p>
            <a:p>
              <a:pPr algn="ctr"/>
              <a:endPara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08" name="AutoShape 20"/>
            <p:cNvSpPr>
              <a:spLocks noChangeArrowheads="1"/>
            </p:cNvSpPr>
            <p:nvPr/>
          </p:nvSpPr>
          <p:spPr bwMode="auto">
            <a:xfrm>
              <a:off x="308" y="2564"/>
              <a:ext cx="474" cy="173"/>
            </a:xfrm>
            <a:prstGeom prst="roundRect">
              <a:avLst>
                <a:gd name="adj" fmla="val 21968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1223291" y="2433493"/>
            <a:ext cx="1816100" cy="468312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auto">
          <a:xfrm>
            <a:off x="4096022" y="3219436"/>
            <a:ext cx="79375" cy="307975"/>
          </a:xfrm>
          <a:prstGeom prst="can">
            <a:avLst>
              <a:gd name="adj" fmla="val 31256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5215573" y="3226116"/>
            <a:ext cx="67508" cy="365428"/>
          </a:xfrm>
          <a:prstGeom prst="can">
            <a:avLst>
              <a:gd name="adj" fmla="val 31256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15" name="AutoShape 27"/>
          <p:cNvSpPr>
            <a:spLocks noChangeArrowheads="1"/>
          </p:cNvSpPr>
          <p:nvPr/>
        </p:nvSpPr>
        <p:spPr bwMode="auto">
          <a:xfrm rot="16200000">
            <a:off x="5174107" y="2102311"/>
            <a:ext cx="88525" cy="2244696"/>
          </a:xfrm>
          <a:prstGeom prst="can">
            <a:avLst>
              <a:gd name="adj" fmla="val 7810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16" name="AutoShape 28"/>
          <p:cNvSpPr>
            <a:spLocks noChangeArrowheads="1"/>
          </p:cNvSpPr>
          <p:nvPr/>
        </p:nvSpPr>
        <p:spPr bwMode="auto">
          <a:xfrm>
            <a:off x="4674358" y="2823923"/>
            <a:ext cx="79375" cy="395348"/>
          </a:xfrm>
          <a:prstGeom prst="can">
            <a:avLst>
              <a:gd name="adj" fmla="val 31256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17" name="AutoShape 29"/>
          <p:cNvSpPr>
            <a:spLocks noChangeArrowheads="1"/>
          </p:cNvSpPr>
          <p:nvPr/>
        </p:nvSpPr>
        <p:spPr bwMode="auto">
          <a:xfrm>
            <a:off x="6253849" y="3180397"/>
            <a:ext cx="86869" cy="409353"/>
          </a:xfrm>
          <a:prstGeom prst="can">
            <a:avLst>
              <a:gd name="adj" fmla="val 31256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20" name="AutoShape 32"/>
          <p:cNvSpPr>
            <a:spLocks noChangeArrowheads="1"/>
          </p:cNvSpPr>
          <p:nvPr/>
        </p:nvSpPr>
        <p:spPr bwMode="auto">
          <a:xfrm>
            <a:off x="7705725" y="2833340"/>
            <a:ext cx="79375" cy="694117"/>
          </a:xfrm>
          <a:prstGeom prst="can">
            <a:avLst>
              <a:gd name="adj" fmla="val 31256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321" name="Group 33"/>
          <p:cNvGrpSpPr>
            <a:grpSpLocks/>
          </p:cNvGrpSpPr>
          <p:nvPr/>
        </p:nvGrpSpPr>
        <p:grpSpPr bwMode="auto">
          <a:xfrm>
            <a:off x="3480845" y="2429515"/>
            <a:ext cx="2572395" cy="468312"/>
            <a:chOff x="276" y="1512"/>
            <a:chExt cx="1370" cy="363"/>
          </a:xfrm>
        </p:grpSpPr>
        <p:sp>
          <p:nvSpPr>
            <p:cNvPr id="12322" name="AutoShape 34"/>
            <p:cNvSpPr>
              <a:spLocks noChangeArrowheads="1"/>
            </p:cNvSpPr>
            <p:nvPr/>
          </p:nvSpPr>
          <p:spPr bwMode="auto">
            <a:xfrm>
              <a:off x="276" y="1512"/>
              <a:ext cx="1370" cy="363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23" name="AutoShape 35"/>
            <p:cNvSpPr>
              <a:spLocks noChangeArrowheads="1"/>
            </p:cNvSpPr>
            <p:nvPr/>
          </p:nvSpPr>
          <p:spPr bwMode="auto">
            <a:xfrm>
              <a:off x="361" y="1539"/>
              <a:ext cx="1196" cy="1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3645582" y="2454591"/>
            <a:ext cx="2242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 법인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사무소</a:t>
            </a:r>
          </a:p>
        </p:txBody>
      </p:sp>
      <p:grpSp>
        <p:nvGrpSpPr>
          <p:cNvPr id="12325" name="Group 37"/>
          <p:cNvGrpSpPr>
            <a:grpSpLocks/>
          </p:cNvGrpSpPr>
          <p:nvPr/>
        </p:nvGrpSpPr>
        <p:grpSpPr bwMode="auto">
          <a:xfrm>
            <a:off x="6876256" y="2374052"/>
            <a:ext cx="1817688" cy="468312"/>
            <a:chOff x="276" y="1512"/>
            <a:chExt cx="1370" cy="363"/>
          </a:xfrm>
        </p:grpSpPr>
        <p:sp>
          <p:nvSpPr>
            <p:cNvPr id="12326" name="AutoShape 38"/>
            <p:cNvSpPr>
              <a:spLocks noChangeArrowheads="1"/>
            </p:cNvSpPr>
            <p:nvPr/>
          </p:nvSpPr>
          <p:spPr bwMode="auto">
            <a:xfrm>
              <a:off x="276" y="1512"/>
              <a:ext cx="1370" cy="363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27" name="AutoShape 39"/>
            <p:cNvSpPr>
              <a:spLocks noChangeArrowheads="1"/>
            </p:cNvSpPr>
            <p:nvPr/>
          </p:nvSpPr>
          <p:spPr bwMode="auto">
            <a:xfrm>
              <a:off x="361" y="1539"/>
              <a:ext cx="1196" cy="1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7065555" y="2433493"/>
            <a:ext cx="1420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 파트너</a:t>
            </a:r>
          </a:p>
        </p:txBody>
      </p:sp>
      <p:grpSp>
        <p:nvGrpSpPr>
          <p:cNvPr id="12329" name="Group 41"/>
          <p:cNvGrpSpPr>
            <a:grpSpLocks/>
          </p:cNvGrpSpPr>
          <p:nvPr/>
        </p:nvGrpSpPr>
        <p:grpSpPr bwMode="auto">
          <a:xfrm>
            <a:off x="3577550" y="3552050"/>
            <a:ext cx="1028700" cy="3117018"/>
            <a:chOff x="281" y="2534"/>
            <a:chExt cx="532" cy="1395"/>
          </a:xfrm>
        </p:grpSpPr>
        <p:sp>
          <p:nvSpPr>
            <p:cNvPr id="12330" name="AutoShape 42"/>
            <p:cNvSpPr>
              <a:spLocks noChangeArrowheads="1"/>
            </p:cNvSpPr>
            <p:nvPr/>
          </p:nvSpPr>
          <p:spPr bwMode="auto">
            <a:xfrm>
              <a:off x="281" y="2534"/>
              <a:ext cx="532" cy="1395"/>
            </a:xfrm>
            <a:prstGeom prst="roundRect">
              <a:avLst>
                <a:gd name="adj" fmla="val 1012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ko-KR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</a:t>
              </a:r>
              <a:r>
                <a:rPr lang="ko-KR" altLang="en-US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베트남</a:t>
              </a:r>
              <a:r>
                <a:rPr lang="en-US" altLang="ko-KR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</a:t>
              </a:r>
            </a:p>
            <a:p>
              <a:pPr algn="ctr"/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호치민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하이퐁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하노이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노이바이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 </a:t>
              </a:r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낭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31" name="AutoShape 43"/>
            <p:cNvSpPr>
              <a:spLocks noChangeArrowheads="1"/>
            </p:cNvSpPr>
            <p:nvPr/>
          </p:nvSpPr>
          <p:spPr bwMode="auto">
            <a:xfrm>
              <a:off x="308" y="2564"/>
              <a:ext cx="474" cy="173"/>
            </a:xfrm>
            <a:prstGeom prst="roundRect">
              <a:avLst>
                <a:gd name="adj" fmla="val 21968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2332" name="Group 44"/>
          <p:cNvGrpSpPr>
            <a:grpSpLocks/>
          </p:cNvGrpSpPr>
          <p:nvPr/>
        </p:nvGrpSpPr>
        <p:grpSpPr bwMode="auto">
          <a:xfrm>
            <a:off x="4729837" y="3563513"/>
            <a:ext cx="1027112" cy="3105555"/>
            <a:chOff x="281" y="2534"/>
            <a:chExt cx="532" cy="1315"/>
          </a:xfrm>
        </p:grpSpPr>
        <p:sp>
          <p:nvSpPr>
            <p:cNvPr id="12333" name="AutoShape 45"/>
            <p:cNvSpPr>
              <a:spLocks noChangeArrowheads="1"/>
            </p:cNvSpPr>
            <p:nvPr/>
          </p:nvSpPr>
          <p:spPr bwMode="auto">
            <a:xfrm>
              <a:off x="281" y="2534"/>
              <a:ext cx="532" cy="1315"/>
            </a:xfrm>
            <a:prstGeom prst="roundRect">
              <a:avLst>
                <a:gd name="adj" fmla="val 1012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ko-KR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</a:t>
              </a:r>
              <a:r>
                <a:rPr lang="ko-KR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중국</a:t>
              </a:r>
              <a:r>
                <a:rPr lang="en-US" altLang="ko-KR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</a:t>
              </a:r>
            </a:p>
            <a:p>
              <a:pPr algn="ctr"/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 해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청 도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광 주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심 천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34" name="AutoShape 46"/>
            <p:cNvSpPr>
              <a:spLocks noChangeArrowheads="1"/>
            </p:cNvSpPr>
            <p:nvPr/>
          </p:nvSpPr>
          <p:spPr bwMode="auto">
            <a:xfrm>
              <a:off x="308" y="2564"/>
              <a:ext cx="474" cy="173"/>
            </a:xfrm>
            <a:prstGeom prst="roundRect">
              <a:avLst>
                <a:gd name="adj" fmla="val 21968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2335" name="Group 47"/>
          <p:cNvGrpSpPr>
            <a:grpSpLocks/>
          </p:cNvGrpSpPr>
          <p:nvPr/>
        </p:nvGrpSpPr>
        <p:grpSpPr bwMode="auto">
          <a:xfrm>
            <a:off x="5611733" y="3543377"/>
            <a:ext cx="1243335" cy="3126359"/>
            <a:chOff x="308" y="2534"/>
            <a:chExt cx="643" cy="1619"/>
          </a:xfrm>
        </p:grpSpPr>
        <p:sp>
          <p:nvSpPr>
            <p:cNvPr id="12336" name="AutoShape 48"/>
            <p:cNvSpPr>
              <a:spLocks noChangeArrowheads="1"/>
            </p:cNvSpPr>
            <p:nvPr/>
          </p:nvSpPr>
          <p:spPr bwMode="auto">
            <a:xfrm>
              <a:off x="419" y="2534"/>
              <a:ext cx="532" cy="1619"/>
            </a:xfrm>
            <a:prstGeom prst="roundRect">
              <a:avLst>
                <a:gd name="adj" fmla="val 1012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ko-KR" sz="16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</a:t>
              </a:r>
              <a:r>
                <a:rPr lang="ko-KR" altLang="en-US" sz="16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동남아</a:t>
              </a:r>
              <a:r>
                <a:rPr lang="en-US" altLang="ko-KR" sz="16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</a:t>
              </a: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인도네시아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캄보디아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미얀마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방글라데시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홍콩</a:t>
              </a:r>
            </a:p>
          </p:txBody>
        </p:sp>
        <p:sp>
          <p:nvSpPr>
            <p:cNvPr id="12337" name="AutoShape 49"/>
            <p:cNvSpPr>
              <a:spLocks noChangeArrowheads="1"/>
            </p:cNvSpPr>
            <p:nvPr/>
          </p:nvSpPr>
          <p:spPr bwMode="auto">
            <a:xfrm>
              <a:off x="308" y="2564"/>
              <a:ext cx="474" cy="173"/>
            </a:xfrm>
            <a:prstGeom prst="roundRect">
              <a:avLst>
                <a:gd name="adj" fmla="val 21968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2338" name="Group 50"/>
          <p:cNvGrpSpPr>
            <a:grpSpLocks/>
          </p:cNvGrpSpPr>
          <p:nvPr/>
        </p:nvGrpSpPr>
        <p:grpSpPr bwMode="auto">
          <a:xfrm>
            <a:off x="7031535" y="3551133"/>
            <a:ext cx="1218249" cy="2676455"/>
            <a:chOff x="308" y="2529"/>
            <a:chExt cx="631" cy="1395"/>
          </a:xfrm>
        </p:grpSpPr>
        <p:sp>
          <p:nvSpPr>
            <p:cNvPr id="12339" name="AutoShape 51"/>
            <p:cNvSpPr>
              <a:spLocks noChangeArrowheads="1"/>
            </p:cNvSpPr>
            <p:nvPr/>
          </p:nvSpPr>
          <p:spPr bwMode="auto">
            <a:xfrm>
              <a:off x="407" y="2529"/>
              <a:ext cx="532" cy="1395"/>
            </a:xfrm>
            <a:prstGeom prst="roundRect">
              <a:avLst>
                <a:gd name="adj" fmla="val 1012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 만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 본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 국</a:t>
              </a:r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유 </a:t>
              </a:r>
              <a:r>
                <a:rPr lang="ko-KR" altLang="en-US" sz="1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럽</a:t>
              </a:r>
              <a:endParaRPr lang="ko-KR" alt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40" name="AutoShape 52"/>
            <p:cNvSpPr>
              <a:spLocks noChangeArrowheads="1"/>
            </p:cNvSpPr>
            <p:nvPr/>
          </p:nvSpPr>
          <p:spPr bwMode="auto">
            <a:xfrm>
              <a:off x="308" y="2564"/>
              <a:ext cx="474" cy="173"/>
            </a:xfrm>
            <a:prstGeom prst="roundRect">
              <a:avLst>
                <a:gd name="adj" fmla="val 21968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2" name="Text Box 36"/>
          <p:cNvSpPr txBox="1">
            <a:spLocks noChangeArrowheads="1"/>
          </p:cNvSpPr>
          <p:nvPr/>
        </p:nvSpPr>
        <p:spPr bwMode="auto">
          <a:xfrm>
            <a:off x="1565309" y="2480406"/>
            <a:ext cx="1189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 본사</a:t>
            </a:r>
          </a:p>
        </p:txBody>
      </p:sp>
      <p:sp>
        <p:nvSpPr>
          <p:cNvPr id="64" name="AutoShape 8"/>
          <p:cNvSpPr>
            <a:spLocks noChangeArrowheads="1"/>
          </p:cNvSpPr>
          <p:nvPr/>
        </p:nvSpPr>
        <p:spPr bwMode="auto">
          <a:xfrm>
            <a:off x="4671290" y="2030678"/>
            <a:ext cx="79375" cy="365291"/>
          </a:xfrm>
          <a:prstGeom prst="can">
            <a:avLst>
              <a:gd name="adj" fmla="val 30485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4670134" y="1735879"/>
            <a:ext cx="79375" cy="324969"/>
          </a:xfrm>
          <a:prstGeom prst="can">
            <a:avLst>
              <a:gd name="adj" fmla="val 30485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331359" y="196760"/>
            <a:ext cx="342112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㈜ </a:t>
            </a:r>
            <a:r>
              <a:rPr lang="ko-KR" alt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동서로지스틱스</a:t>
            </a:r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조직도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 rot="2700000">
            <a:off x="2957686" y="1881515"/>
            <a:ext cx="3887787" cy="3683000"/>
          </a:xfrm>
          <a:custGeom>
            <a:avLst/>
            <a:gdLst>
              <a:gd name="G0" fmla="+- 6480 0 0"/>
              <a:gd name="G1" fmla="+- 8957 0 0"/>
              <a:gd name="G2" fmla="+- 3612 0 0"/>
              <a:gd name="G3" fmla="+- 21600 0 6480"/>
              <a:gd name="G4" fmla="+- 21600 0 8957"/>
              <a:gd name="G5" fmla="+- 21600 0 3612"/>
              <a:gd name="G6" fmla="+- 6480 0 10800"/>
              <a:gd name="G7" fmla="+- 8957 0 10800"/>
              <a:gd name="G8" fmla="*/ G7 3612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6480" y="3612"/>
                </a:lnTo>
                <a:lnTo>
                  <a:pt x="8957" y="3612"/>
                </a:lnTo>
                <a:lnTo>
                  <a:pt x="8957" y="8957"/>
                </a:lnTo>
                <a:lnTo>
                  <a:pt x="3612" y="8957"/>
                </a:lnTo>
                <a:lnTo>
                  <a:pt x="3612" y="6480"/>
                </a:lnTo>
                <a:lnTo>
                  <a:pt x="0" y="10800"/>
                </a:lnTo>
                <a:lnTo>
                  <a:pt x="3612" y="15120"/>
                </a:lnTo>
                <a:lnTo>
                  <a:pt x="3612" y="12643"/>
                </a:lnTo>
                <a:lnTo>
                  <a:pt x="8957" y="12643"/>
                </a:lnTo>
                <a:lnTo>
                  <a:pt x="8957" y="17988"/>
                </a:lnTo>
                <a:lnTo>
                  <a:pt x="6480" y="17988"/>
                </a:lnTo>
                <a:lnTo>
                  <a:pt x="10800" y="21600"/>
                </a:lnTo>
                <a:lnTo>
                  <a:pt x="15120" y="17988"/>
                </a:lnTo>
                <a:lnTo>
                  <a:pt x="12643" y="17988"/>
                </a:lnTo>
                <a:lnTo>
                  <a:pt x="12643" y="12643"/>
                </a:lnTo>
                <a:lnTo>
                  <a:pt x="17988" y="12643"/>
                </a:lnTo>
                <a:lnTo>
                  <a:pt x="17988" y="15120"/>
                </a:lnTo>
                <a:lnTo>
                  <a:pt x="21600" y="10800"/>
                </a:lnTo>
                <a:lnTo>
                  <a:pt x="17988" y="6480"/>
                </a:lnTo>
                <a:lnTo>
                  <a:pt x="17988" y="8957"/>
                </a:lnTo>
                <a:lnTo>
                  <a:pt x="12643" y="8957"/>
                </a:lnTo>
                <a:lnTo>
                  <a:pt x="12643" y="3612"/>
                </a:lnTo>
                <a:lnTo>
                  <a:pt x="15120" y="3612"/>
                </a:lnTo>
                <a:close/>
              </a:path>
            </a:pathLst>
          </a:custGeom>
          <a:gradFill rotWithShape="1">
            <a:gsLst>
              <a:gs pos="0">
                <a:srgbClr val="F2B25C">
                  <a:gamma/>
                  <a:tint val="0"/>
                  <a:invGamma/>
                </a:srgbClr>
              </a:gs>
              <a:gs pos="100000">
                <a:srgbClr val="F2B25C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107763" dir="18900000" algn="ctr" rotWithShape="0">
              <a:srgbClr val="F2B25C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4120529" y="2971175"/>
            <a:ext cx="1562100" cy="1800225"/>
            <a:chOff x="340" y="1117"/>
            <a:chExt cx="842" cy="952"/>
          </a:xfrm>
        </p:grpSpPr>
        <p:sp>
          <p:nvSpPr>
            <p:cNvPr id="8206" name="Oval 14"/>
            <p:cNvSpPr>
              <a:spLocks noChangeArrowheads="1"/>
            </p:cNvSpPr>
            <p:nvPr/>
          </p:nvSpPr>
          <p:spPr bwMode="auto">
            <a:xfrm>
              <a:off x="340" y="1647"/>
              <a:ext cx="842" cy="422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0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8207" name="Group 15"/>
            <p:cNvGrpSpPr>
              <a:grpSpLocks/>
            </p:cNvGrpSpPr>
            <p:nvPr/>
          </p:nvGrpSpPr>
          <p:grpSpPr bwMode="auto">
            <a:xfrm>
              <a:off x="385" y="1117"/>
              <a:ext cx="760" cy="788"/>
              <a:chOff x="476" y="436"/>
              <a:chExt cx="1089" cy="1129"/>
            </a:xfrm>
          </p:grpSpPr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476" y="436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E52727"/>
                  </a:gs>
                  <a:gs pos="100000">
                    <a:srgbClr val="ECA94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E52727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209" name="Oval 17"/>
              <p:cNvSpPr>
                <a:spLocks noChangeArrowheads="1"/>
              </p:cNvSpPr>
              <p:nvPr/>
            </p:nvSpPr>
            <p:spPr bwMode="auto">
              <a:xfrm>
                <a:off x="584" y="463"/>
                <a:ext cx="872" cy="74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210" name="Oval 18"/>
              <p:cNvSpPr>
                <a:spLocks noChangeArrowheads="1"/>
              </p:cNvSpPr>
              <p:nvPr/>
            </p:nvSpPr>
            <p:spPr bwMode="auto">
              <a:xfrm flipV="1">
                <a:off x="557" y="820"/>
                <a:ext cx="942" cy="74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453619" y="1397811"/>
            <a:ext cx="2264204" cy="1015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0"/>
          </a:gradFill>
          <a:ln>
            <a:noFill/>
          </a:ln>
          <a:effectLst>
            <a:outerShdw dist="107763" dir="2700000" algn="ctr" rotWithShape="0">
              <a:srgbClr val="00D1CC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국간 운송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Bulk/Project 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운송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011155" y="1351801"/>
            <a:ext cx="2298146" cy="1015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0"/>
          </a:gradFill>
          <a:ln>
            <a:noFill/>
          </a:ln>
          <a:effectLst>
            <a:outerShdw dist="107763" dir="2700000" algn="ctr" rotWithShape="0">
              <a:srgbClr val="00D1CC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해운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항공 수출입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024618" y="5009959"/>
            <a:ext cx="2343773" cy="1014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0"/>
          </a:gradFill>
          <a:ln>
            <a:noFill/>
          </a:ln>
          <a:effectLst>
            <a:outerShdw dist="107763" dir="2700000" algn="ctr" rotWithShape="0">
              <a:srgbClr val="00D1CC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인천 물류센터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3PL</a:t>
            </a:r>
            <a:endParaRPr lang="ko-KR" altLang="en-US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501476" y="5095684"/>
            <a:ext cx="2153562" cy="9285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0"/>
          </a:gradFill>
          <a:ln>
            <a:noFill/>
          </a:ln>
          <a:effectLst>
            <a:outerShdw dist="107763" dir="2700000" algn="ctr" rotWithShape="0">
              <a:srgbClr val="00D1CC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국내트럭 배송</a:t>
            </a:r>
            <a:endParaRPr lang="ko-KR" altLang="en-US" sz="1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3676724" y="1351801"/>
            <a:ext cx="24497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15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  Customer  Prosperity</a:t>
            </a:r>
          </a:p>
          <a:p>
            <a:pPr algn="ctr"/>
            <a:r>
              <a:rPr lang="en-US" altLang="ko-KR" sz="15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One Call All Services</a:t>
            </a:r>
            <a:endParaRPr lang="ko-KR" altLang="en-US" sz="15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4" descr="C:\Users\USER\Desktop\상주TMR_전단지작업\222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26" y="3371083"/>
            <a:ext cx="708967" cy="60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31359" y="196760"/>
            <a:ext cx="12939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사업현황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2" name="Picture 22" descr="Amb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8" y="907740"/>
            <a:ext cx="4706144" cy="17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798366" y="1482288"/>
            <a:ext cx="355044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해운 </a:t>
            </a:r>
            <a:r>
              <a:rPr lang="en-US" altLang="ko-K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항공 </a:t>
            </a:r>
            <a:r>
              <a:rPr lang="en-US" altLang="ko-K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/ 3</a:t>
            </a:r>
            <a:r>
              <a:rPr lang="ko-KR" alt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국간 운송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727200" y="2493963"/>
            <a:ext cx="5688013" cy="2808287"/>
            <a:chOff x="930" y="1298"/>
            <a:chExt cx="3583" cy="1996"/>
          </a:xfrm>
        </p:grpSpPr>
        <p:sp>
          <p:nvSpPr>
            <p:cNvPr id="10245" name="Freeform 5"/>
            <p:cNvSpPr>
              <a:spLocks/>
            </p:cNvSpPr>
            <p:nvPr/>
          </p:nvSpPr>
          <p:spPr bwMode="auto">
            <a:xfrm>
              <a:off x="930" y="1298"/>
              <a:ext cx="1793" cy="1996"/>
            </a:xfrm>
            <a:custGeom>
              <a:avLst/>
              <a:gdLst>
                <a:gd name="T0" fmla="*/ 2544 w 2544"/>
                <a:gd name="T1" fmla="*/ 0 h 2400"/>
                <a:gd name="T2" fmla="*/ 2449 w 2544"/>
                <a:gd name="T3" fmla="*/ 62 h 2400"/>
                <a:gd name="T4" fmla="*/ 1503 w 2544"/>
                <a:gd name="T5" fmla="*/ 602 h 2400"/>
                <a:gd name="T6" fmla="*/ 2091 w 2544"/>
                <a:gd name="T7" fmla="*/ 602 h 2400"/>
                <a:gd name="T8" fmla="*/ 1464 w 2544"/>
                <a:gd name="T9" fmla="*/ 1251 h 2400"/>
                <a:gd name="T10" fmla="*/ 346 w 2544"/>
                <a:gd name="T11" fmla="*/ 2025 h 2400"/>
                <a:gd name="T12" fmla="*/ 0 w 2544"/>
                <a:gd name="T13" fmla="*/ 2400 h 2400"/>
                <a:gd name="T14" fmla="*/ 2544 w 2544"/>
                <a:gd name="T15" fmla="*/ 2400 h 2400"/>
                <a:gd name="T16" fmla="*/ 2544 w 2544"/>
                <a:gd name="T17" fmla="*/ 0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4" h="2400">
                  <a:moveTo>
                    <a:pt x="2544" y="0"/>
                  </a:moveTo>
                  <a:cubicBezTo>
                    <a:pt x="2517" y="18"/>
                    <a:pt x="2449" y="62"/>
                    <a:pt x="2449" y="62"/>
                  </a:cubicBezTo>
                  <a:lnTo>
                    <a:pt x="1503" y="602"/>
                  </a:lnTo>
                  <a:lnTo>
                    <a:pt x="2091" y="602"/>
                  </a:lnTo>
                  <a:cubicBezTo>
                    <a:pt x="2085" y="710"/>
                    <a:pt x="1755" y="1014"/>
                    <a:pt x="1464" y="1251"/>
                  </a:cubicBezTo>
                  <a:cubicBezTo>
                    <a:pt x="1173" y="1488"/>
                    <a:pt x="590" y="1834"/>
                    <a:pt x="346" y="2025"/>
                  </a:cubicBezTo>
                  <a:lnTo>
                    <a:pt x="0" y="2400"/>
                  </a:lnTo>
                  <a:lnTo>
                    <a:pt x="2544" y="2400"/>
                  </a:lnTo>
                  <a:lnTo>
                    <a:pt x="2544" y="0"/>
                  </a:lnTo>
                  <a:close/>
                </a:path>
              </a:pathLst>
            </a:custGeom>
            <a:gradFill rotWithShape="1">
              <a:gsLst>
                <a:gs pos="0">
                  <a:srgbClr val="F2D558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auto">
            <a:xfrm flipH="1">
              <a:off x="2720" y="1298"/>
              <a:ext cx="1793" cy="1996"/>
            </a:xfrm>
            <a:custGeom>
              <a:avLst/>
              <a:gdLst>
                <a:gd name="T0" fmla="*/ 2544 w 2544"/>
                <a:gd name="T1" fmla="*/ 0 h 2400"/>
                <a:gd name="T2" fmla="*/ 2449 w 2544"/>
                <a:gd name="T3" fmla="*/ 62 h 2400"/>
                <a:gd name="T4" fmla="*/ 1503 w 2544"/>
                <a:gd name="T5" fmla="*/ 602 h 2400"/>
                <a:gd name="T6" fmla="*/ 2091 w 2544"/>
                <a:gd name="T7" fmla="*/ 602 h 2400"/>
                <a:gd name="T8" fmla="*/ 1464 w 2544"/>
                <a:gd name="T9" fmla="*/ 1251 h 2400"/>
                <a:gd name="T10" fmla="*/ 346 w 2544"/>
                <a:gd name="T11" fmla="*/ 2025 h 2400"/>
                <a:gd name="T12" fmla="*/ 0 w 2544"/>
                <a:gd name="T13" fmla="*/ 2400 h 2400"/>
                <a:gd name="T14" fmla="*/ 2544 w 2544"/>
                <a:gd name="T15" fmla="*/ 2400 h 2400"/>
                <a:gd name="T16" fmla="*/ 2544 w 2544"/>
                <a:gd name="T17" fmla="*/ 0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4" h="2400">
                  <a:moveTo>
                    <a:pt x="2544" y="0"/>
                  </a:moveTo>
                  <a:cubicBezTo>
                    <a:pt x="2517" y="18"/>
                    <a:pt x="2449" y="62"/>
                    <a:pt x="2449" y="62"/>
                  </a:cubicBezTo>
                  <a:lnTo>
                    <a:pt x="1503" y="602"/>
                  </a:lnTo>
                  <a:lnTo>
                    <a:pt x="2091" y="602"/>
                  </a:lnTo>
                  <a:cubicBezTo>
                    <a:pt x="2085" y="710"/>
                    <a:pt x="1755" y="1014"/>
                    <a:pt x="1464" y="1251"/>
                  </a:cubicBezTo>
                  <a:cubicBezTo>
                    <a:pt x="1173" y="1488"/>
                    <a:pt x="590" y="1834"/>
                    <a:pt x="346" y="2025"/>
                  </a:cubicBezTo>
                  <a:lnTo>
                    <a:pt x="0" y="2400"/>
                  </a:lnTo>
                  <a:lnTo>
                    <a:pt x="2544" y="2400"/>
                  </a:lnTo>
                  <a:lnTo>
                    <a:pt x="2544" y="0"/>
                  </a:lnTo>
                  <a:close/>
                </a:path>
              </a:pathLst>
            </a:custGeom>
            <a:gradFill rotWithShape="1">
              <a:gsLst>
                <a:gs pos="0">
                  <a:srgbClr val="F2D558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0247" name="Group 7"/>
          <p:cNvGrpSpPr>
            <a:grpSpLocks/>
          </p:cNvGrpSpPr>
          <p:nvPr/>
        </p:nvGrpSpPr>
        <p:grpSpPr bwMode="auto">
          <a:xfrm>
            <a:off x="684212" y="3357563"/>
            <a:ext cx="2303611" cy="2922587"/>
            <a:chOff x="612" y="1525"/>
            <a:chExt cx="1384" cy="1977"/>
          </a:xfrm>
        </p:grpSpPr>
        <p:sp>
          <p:nvSpPr>
            <p:cNvPr id="10248" name="AutoShape 8"/>
            <p:cNvSpPr>
              <a:spLocks noChangeArrowheads="1"/>
            </p:cNvSpPr>
            <p:nvPr/>
          </p:nvSpPr>
          <p:spPr bwMode="auto">
            <a:xfrm rot="5400000">
              <a:off x="315" y="1822"/>
              <a:ext cx="1977" cy="1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99">
                    <a:alpha val="50000"/>
                  </a:srgbClr>
                </a:gs>
                <a:gs pos="100000">
                  <a:srgbClr val="009999">
                    <a:gamma/>
                    <a:tint val="4235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89803" dir="2700000" algn="ctr" rotWithShape="0">
                <a:srgbClr val="00999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8575">
                  <a:solidFill>
                    <a:srgbClr val="00CCFF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249" name="AutoShape 9"/>
            <p:cNvSpPr>
              <a:spLocks noChangeArrowheads="1"/>
            </p:cNvSpPr>
            <p:nvPr/>
          </p:nvSpPr>
          <p:spPr bwMode="auto">
            <a:xfrm rot="5400000">
              <a:off x="540" y="2093"/>
              <a:ext cx="1522" cy="12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9FFFF"/>
                </a:gs>
                <a:gs pos="100000">
                  <a:srgbClr val="D9FFFF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marL="261938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lnSpc>
                  <a:spcPct val="150000"/>
                </a:lnSpc>
                <a:buFont typeface="굴림" pitchFamily="50" charset="-127"/>
                <a:buNone/>
              </a:pPr>
              <a:endParaRPr lang="ko-KR" altLang="ko-KR" b="1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859416" y="3462338"/>
            <a:ext cx="17540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한국 서비스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755576" y="4221163"/>
            <a:ext cx="216024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한국발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동남아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FCL &amp; LCL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서비스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인천물류센터 통한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Shipper’s </a:t>
            </a:r>
            <a:r>
              <a:rPr lang="en-US" altLang="ko-KR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Consol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제공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자체제작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Security Seal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사용으로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도난 방지</a:t>
            </a:r>
          </a:p>
        </p:txBody>
      </p:sp>
      <p:grpSp>
        <p:nvGrpSpPr>
          <p:cNvPr id="10277" name="Group 37"/>
          <p:cNvGrpSpPr>
            <a:grpSpLocks/>
          </p:cNvGrpSpPr>
          <p:nvPr/>
        </p:nvGrpSpPr>
        <p:grpSpPr bwMode="auto">
          <a:xfrm>
            <a:off x="3419475" y="3371850"/>
            <a:ext cx="2197100" cy="2922588"/>
            <a:chOff x="612" y="1525"/>
            <a:chExt cx="1384" cy="1977"/>
          </a:xfrm>
        </p:grpSpPr>
        <p:sp>
          <p:nvSpPr>
            <p:cNvPr id="10278" name="AutoShape 38"/>
            <p:cNvSpPr>
              <a:spLocks noChangeArrowheads="1"/>
            </p:cNvSpPr>
            <p:nvPr/>
          </p:nvSpPr>
          <p:spPr bwMode="auto">
            <a:xfrm rot="5400000">
              <a:off x="315" y="1822"/>
              <a:ext cx="1977" cy="1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99">
                    <a:alpha val="50000"/>
                  </a:srgbClr>
                </a:gs>
                <a:gs pos="100000">
                  <a:srgbClr val="009999">
                    <a:gamma/>
                    <a:tint val="4235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89803" dir="2700000" algn="ctr" rotWithShape="0">
                <a:srgbClr val="00999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8575">
                  <a:solidFill>
                    <a:srgbClr val="00CCFF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279" name="AutoShape 39"/>
            <p:cNvSpPr>
              <a:spLocks noChangeArrowheads="1"/>
            </p:cNvSpPr>
            <p:nvPr/>
          </p:nvSpPr>
          <p:spPr bwMode="auto">
            <a:xfrm rot="5400000">
              <a:off x="540" y="2093"/>
              <a:ext cx="1522" cy="12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9FFFF"/>
                </a:gs>
                <a:gs pos="100000">
                  <a:srgbClr val="D9FFFF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marL="261938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lnSpc>
                  <a:spcPct val="150000"/>
                </a:lnSpc>
                <a:buFont typeface="굴림" pitchFamily="50" charset="-127"/>
                <a:buNone/>
              </a:pPr>
              <a:endParaRPr lang="ko-KR" altLang="ko-KR" b="1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280" name="Rectangle 40"/>
          <p:cNvSpPr>
            <a:spLocks noChangeArrowheads="1"/>
          </p:cNvSpPr>
          <p:nvPr/>
        </p:nvSpPr>
        <p:spPr bwMode="auto">
          <a:xfrm>
            <a:off x="3692461" y="3476625"/>
            <a:ext cx="16562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&lt;3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국간 운송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3491880" y="4235450"/>
            <a:ext cx="2175048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중국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홍콩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대만 등의 원부자재 생산지에서 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각공장으로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Direct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운송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국 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선적물에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대한 사전 정보 및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Cargo Tracing,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기타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정보 제공</a:t>
            </a:r>
          </a:p>
        </p:txBody>
      </p:sp>
      <p:grpSp>
        <p:nvGrpSpPr>
          <p:cNvPr id="10283" name="Group 43"/>
          <p:cNvGrpSpPr>
            <a:grpSpLocks/>
          </p:cNvGrpSpPr>
          <p:nvPr/>
        </p:nvGrpSpPr>
        <p:grpSpPr bwMode="auto">
          <a:xfrm>
            <a:off x="6099175" y="3371850"/>
            <a:ext cx="2197100" cy="2922588"/>
            <a:chOff x="612" y="1525"/>
            <a:chExt cx="1384" cy="1977"/>
          </a:xfrm>
        </p:grpSpPr>
        <p:sp>
          <p:nvSpPr>
            <p:cNvPr id="10284" name="AutoShape 44"/>
            <p:cNvSpPr>
              <a:spLocks noChangeArrowheads="1"/>
            </p:cNvSpPr>
            <p:nvPr/>
          </p:nvSpPr>
          <p:spPr bwMode="auto">
            <a:xfrm rot="5400000">
              <a:off x="315" y="1822"/>
              <a:ext cx="1977" cy="1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99">
                    <a:alpha val="50000"/>
                  </a:srgbClr>
                </a:gs>
                <a:gs pos="100000">
                  <a:srgbClr val="009999">
                    <a:gamma/>
                    <a:tint val="4235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89803" dir="2700000" algn="ctr" rotWithShape="0">
                <a:srgbClr val="00999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8575">
                  <a:solidFill>
                    <a:srgbClr val="00CCFF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285" name="AutoShape 45"/>
            <p:cNvSpPr>
              <a:spLocks noChangeArrowheads="1"/>
            </p:cNvSpPr>
            <p:nvPr/>
          </p:nvSpPr>
          <p:spPr bwMode="auto">
            <a:xfrm rot="5400000">
              <a:off x="540" y="2093"/>
              <a:ext cx="1522" cy="12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9FFFF"/>
                </a:gs>
                <a:gs pos="100000">
                  <a:srgbClr val="D9FFFF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marL="261938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lnSpc>
                  <a:spcPct val="150000"/>
                </a:lnSpc>
                <a:buFont typeface="굴림" pitchFamily="50" charset="-127"/>
                <a:buNone/>
              </a:pPr>
              <a:endParaRPr lang="ko-KR" altLang="ko-KR" b="1"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6274378" y="3476625"/>
            <a:ext cx="17540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해외 서비스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</a:p>
        </p:txBody>
      </p:sp>
      <p:sp>
        <p:nvSpPr>
          <p:cNvPr id="10287" name="Rectangle 47"/>
          <p:cNvSpPr>
            <a:spLocks noChangeArrowheads="1"/>
          </p:cNvSpPr>
          <p:nvPr/>
        </p:nvSpPr>
        <p:spPr bwMode="auto">
          <a:xfrm>
            <a:off x="6228854" y="4235450"/>
            <a:ext cx="208756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도착지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B/L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수정 및 신속한 통관을 위한 현지 업무 제공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제품 생산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Schedule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따른 적기 운송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완제품 선적을 위한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Best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방안 제공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31359" y="196760"/>
            <a:ext cx="23118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운송 서비스 소개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423670" y="776083"/>
            <a:ext cx="5071910" cy="19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DONGSUE Warehouse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핸들러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1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지게차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5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대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총 인원 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: 12 </a:t>
            </a: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명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en-US" altLang="ko-KR" sz="1800" b="1" dirty="0">
                <a:latin typeface="+mn-lt"/>
              </a:rPr>
              <a:t>INDOOR : </a:t>
            </a:r>
            <a:r>
              <a:rPr lang="ko-KR" altLang="ko-KR" sz="1800" b="1" dirty="0">
                <a:latin typeface="+mn-lt"/>
              </a:rPr>
              <a:t>약</a:t>
            </a:r>
            <a:r>
              <a:rPr lang="en-US" altLang="ko-KR" sz="1800" b="1" dirty="0">
                <a:latin typeface="+mn-lt"/>
              </a:rPr>
              <a:t>  1,200 </a:t>
            </a:r>
            <a:r>
              <a:rPr lang="ko-KR" altLang="ko-KR" sz="1800" b="1" dirty="0">
                <a:latin typeface="+mn-lt"/>
              </a:rPr>
              <a:t>평</a:t>
            </a:r>
            <a:r>
              <a:rPr lang="en-US" altLang="ko-KR" sz="1800" b="1" dirty="0">
                <a:latin typeface="+mn-lt"/>
              </a:rPr>
              <a:t>, YARD : </a:t>
            </a:r>
            <a:r>
              <a:rPr lang="ko-KR" altLang="ko-KR" sz="1800" b="1" dirty="0">
                <a:latin typeface="+mn-lt"/>
              </a:rPr>
              <a:t>약</a:t>
            </a:r>
            <a:r>
              <a:rPr lang="en-US" altLang="ko-KR" sz="1800" b="1" dirty="0">
                <a:latin typeface="+mn-lt"/>
              </a:rPr>
              <a:t>  2,500 </a:t>
            </a:r>
            <a:r>
              <a:rPr lang="ko-KR" altLang="ko-KR" sz="1800" b="1" dirty="0">
                <a:latin typeface="+mn-lt"/>
              </a:rPr>
              <a:t>평</a:t>
            </a:r>
            <a:endParaRPr lang="en-US" altLang="ko-KR" sz="1800" b="1" dirty="0">
              <a:latin typeface="+mn-lt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0466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8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동서 인천물류센터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67" y="2708920"/>
            <a:ext cx="255600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ER\Desktop\KakaoTalk_20180305_174503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44" y="4731207"/>
            <a:ext cx="2556000" cy="16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00" y="4718053"/>
            <a:ext cx="2556000" cy="166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44" y="2708920"/>
            <a:ext cx="252000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0" y="4718052"/>
            <a:ext cx="2535955" cy="166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USER\Desktop\창고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8" y="2708920"/>
            <a:ext cx="25560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3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2250" y="838200"/>
            <a:ext cx="769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600" b="1" dirty="0"/>
              <a:t> </a:t>
            </a:r>
            <a:r>
              <a:rPr kumimoji="1" lang="ko-KR" altLang="en-US" sz="1600" b="1" dirty="0"/>
              <a:t>자체 해외 사무소 </a:t>
            </a:r>
            <a:r>
              <a:rPr kumimoji="1" lang="en-US" altLang="ko-KR" sz="1600" b="1" dirty="0"/>
              <a:t>System</a:t>
            </a:r>
            <a:r>
              <a:rPr kumimoji="1" lang="ko-KR" altLang="en-US" sz="1600" b="1" dirty="0"/>
              <a:t>을 이용하여 신속</a:t>
            </a:r>
            <a:r>
              <a:rPr kumimoji="1" lang="en-US" altLang="ko-KR" sz="1600" b="1" dirty="0"/>
              <a:t>, </a:t>
            </a:r>
            <a:r>
              <a:rPr kumimoji="1" lang="ko-KR" altLang="en-US" sz="1600" b="1" dirty="0"/>
              <a:t>정확한 </a:t>
            </a:r>
            <a:r>
              <a:rPr kumimoji="1" lang="en-US" altLang="ko-KR" sz="1600" b="1" dirty="0"/>
              <a:t>Cargo tracing </a:t>
            </a:r>
            <a:r>
              <a:rPr kumimoji="1" lang="ko-KR" altLang="en-US" sz="1600" b="1" dirty="0"/>
              <a:t>및 운송 </a:t>
            </a:r>
            <a:r>
              <a:rPr kumimoji="1" lang="en-US" altLang="ko-KR" sz="1600" b="1" dirty="0"/>
              <a:t>Service 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37779" y="1634844"/>
            <a:ext cx="991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200" b="1" dirty="0">
                <a:ea typeface="굴림체" pitchFamily="49" charset="-127"/>
              </a:rPr>
              <a:t>원단업체 </a:t>
            </a:r>
            <a:r>
              <a:rPr kumimoji="1" lang="en-US" altLang="ko-KR" sz="1200" b="1" dirty="0">
                <a:ea typeface="굴림체" pitchFamily="49" charset="-127"/>
              </a:rPr>
              <a:t> A</a:t>
            </a:r>
          </a:p>
        </p:txBody>
      </p:sp>
      <p:sp>
        <p:nvSpPr>
          <p:cNvPr id="6149" name="AutoShape 29"/>
          <p:cNvSpPr>
            <a:spLocks noChangeArrowheads="1"/>
          </p:cNvSpPr>
          <p:nvPr/>
        </p:nvSpPr>
        <p:spPr bwMode="auto">
          <a:xfrm rot="16200000" flipV="1">
            <a:off x="3357563" y="5265738"/>
            <a:ext cx="2232025" cy="288925"/>
          </a:xfrm>
          <a:prstGeom prst="triangle">
            <a:avLst>
              <a:gd name="adj" fmla="val 51435"/>
            </a:avLst>
          </a:prstGeom>
          <a:gradFill rotWithShape="0">
            <a:gsLst>
              <a:gs pos="0">
                <a:schemeClr val="bg1"/>
              </a:gs>
              <a:gs pos="100000">
                <a:srgbClr val="FF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50" name="AutoShape 30"/>
          <p:cNvSpPr>
            <a:spLocks noChangeArrowheads="1"/>
          </p:cNvSpPr>
          <p:nvPr/>
        </p:nvSpPr>
        <p:spPr bwMode="auto">
          <a:xfrm>
            <a:off x="441325" y="4332288"/>
            <a:ext cx="3695700" cy="2146300"/>
          </a:xfrm>
          <a:prstGeom prst="roundRect">
            <a:avLst>
              <a:gd name="adj" fmla="val 4218"/>
            </a:avLst>
          </a:prstGeom>
          <a:solidFill>
            <a:srgbClr val="D4F9F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en-US">
              <a:latin typeface="굴림" pitchFamily="50" charset="-127"/>
            </a:endParaRPr>
          </a:p>
        </p:txBody>
      </p:sp>
      <p:sp>
        <p:nvSpPr>
          <p:cNvPr id="6151" name="Rectangle 32"/>
          <p:cNvSpPr>
            <a:spLocks noChangeArrowheads="1"/>
          </p:cNvSpPr>
          <p:nvPr/>
        </p:nvSpPr>
        <p:spPr bwMode="auto">
          <a:xfrm>
            <a:off x="609600" y="4724400"/>
            <a:ext cx="1949252" cy="2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</a:t>
            </a:r>
            <a:r>
              <a:rPr kumimoji="1" lang="ko-KR" altLang="en-US" sz="1200" b="1" dirty="0">
                <a:ea typeface="굴림체" pitchFamily="49" charset="-127"/>
              </a:rPr>
              <a:t>원부자재 상시 입고 가능</a:t>
            </a:r>
          </a:p>
        </p:txBody>
      </p:sp>
      <p:sp>
        <p:nvSpPr>
          <p:cNvPr id="6152" name="Rectangle 34"/>
          <p:cNvSpPr>
            <a:spLocks noChangeArrowheads="1"/>
          </p:cNvSpPr>
          <p:nvPr/>
        </p:nvSpPr>
        <p:spPr bwMode="auto">
          <a:xfrm>
            <a:off x="609600" y="5029200"/>
            <a:ext cx="1284582" cy="2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C.F.S Stuffing</a:t>
            </a:r>
          </a:p>
        </p:txBody>
      </p:sp>
      <p:sp>
        <p:nvSpPr>
          <p:cNvPr id="6153" name="Rectangle 36"/>
          <p:cNvSpPr>
            <a:spLocks noChangeArrowheads="1"/>
          </p:cNvSpPr>
          <p:nvPr/>
        </p:nvSpPr>
        <p:spPr bwMode="auto">
          <a:xfrm>
            <a:off x="609600" y="5334000"/>
            <a:ext cx="2874185" cy="2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</a:t>
            </a:r>
            <a:r>
              <a:rPr kumimoji="1" lang="ko-KR" altLang="en-US" sz="1200" b="1" dirty="0">
                <a:ea typeface="굴림체" pitchFamily="49" charset="-127"/>
              </a:rPr>
              <a:t>화물 </a:t>
            </a:r>
            <a:r>
              <a:rPr kumimoji="1" lang="en-US" altLang="ko-KR" sz="1200" b="1" dirty="0">
                <a:ea typeface="굴림체" pitchFamily="49" charset="-127"/>
              </a:rPr>
              <a:t>Inventory : </a:t>
            </a:r>
            <a:r>
              <a:rPr kumimoji="1" lang="ko-KR" altLang="en-US" sz="1200" b="1" dirty="0">
                <a:ea typeface="굴림체" pitchFamily="49" charset="-127"/>
              </a:rPr>
              <a:t>원부자재 현황 보고</a:t>
            </a:r>
            <a:r>
              <a:rPr kumimoji="1" lang="en-US" altLang="ko-KR" sz="1200" b="1" dirty="0">
                <a:ea typeface="굴림체" pitchFamily="49" charset="-127"/>
              </a:rPr>
              <a:t> </a:t>
            </a:r>
          </a:p>
        </p:txBody>
      </p:sp>
      <p:sp>
        <p:nvSpPr>
          <p:cNvPr id="6154" name="Rectangle 38"/>
          <p:cNvSpPr>
            <a:spLocks noChangeArrowheads="1"/>
          </p:cNvSpPr>
          <p:nvPr/>
        </p:nvSpPr>
        <p:spPr bwMode="auto">
          <a:xfrm>
            <a:off x="609600" y="5638800"/>
            <a:ext cx="27527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Customs  : </a:t>
            </a:r>
            <a:r>
              <a:rPr kumimoji="1" lang="ko-KR" altLang="en-US" sz="1200" b="1" dirty="0">
                <a:ea typeface="굴림체" pitchFamily="49" charset="-127"/>
              </a:rPr>
              <a:t>수출통관 </a:t>
            </a:r>
            <a:r>
              <a:rPr kumimoji="1" lang="en-US" altLang="ko-KR" sz="1200" b="1" dirty="0">
                <a:ea typeface="굴림체" pitchFamily="49" charset="-127"/>
              </a:rPr>
              <a:t>( </a:t>
            </a:r>
            <a:r>
              <a:rPr kumimoji="1" lang="ko-KR" altLang="en-US" sz="1200" b="1" dirty="0">
                <a:ea typeface="굴림체" pitchFamily="49" charset="-127"/>
              </a:rPr>
              <a:t>화주 </a:t>
            </a:r>
            <a:r>
              <a:rPr kumimoji="1" lang="ko-KR" altLang="en-US" sz="1200" b="1" dirty="0" err="1">
                <a:ea typeface="굴림체" pitchFamily="49" charset="-127"/>
              </a:rPr>
              <a:t>요구시</a:t>
            </a:r>
            <a:r>
              <a:rPr kumimoji="1" lang="ko-KR" altLang="en-US" sz="1200" b="1" dirty="0">
                <a:ea typeface="굴림체" pitchFamily="49" charset="-127"/>
              </a:rPr>
              <a:t> </a:t>
            </a:r>
            <a:r>
              <a:rPr kumimoji="1" lang="en-US" altLang="ko-KR" sz="1200" b="1" dirty="0">
                <a:ea typeface="굴림체" pitchFamily="49" charset="-127"/>
              </a:rPr>
              <a:t>)</a:t>
            </a:r>
          </a:p>
        </p:txBody>
      </p:sp>
      <p:sp>
        <p:nvSpPr>
          <p:cNvPr id="6155" name="Rectangle 40"/>
          <p:cNvSpPr>
            <a:spLocks noChangeArrowheads="1"/>
          </p:cNvSpPr>
          <p:nvPr/>
        </p:nvSpPr>
        <p:spPr bwMode="auto">
          <a:xfrm>
            <a:off x="609600" y="5943600"/>
            <a:ext cx="2737481" cy="2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200" b="1" dirty="0">
                <a:ea typeface="굴림체" pitchFamily="49" charset="-127"/>
              </a:rPr>
              <a:t>- Transport : </a:t>
            </a:r>
            <a:r>
              <a:rPr kumimoji="1" lang="ko-KR" altLang="en-US" sz="1200" b="1" dirty="0">
                <a:ea typeface="굴림체" pitchFamily="49" charset="-127"/>
              </a:rPr>
              <a:t>항공 </a:t>
            </a:r>
            <a:r>
              <a:rPr kumimoji="1" lang="ko-KR" altLang="en-US" sz="1200" b="1" dirty="0" err="1">
                <a:ea typeface="굴림체" pitchFamily="49" charset="-127"/>
              </a:rPr>
              <a:t>선적시</a:t>
            </a:r>
            <a:r>
              <a:rPr kumimoji="1" lang="ko-KR" altLang="en-US" sz="1200" b="1" dirty="0">
                <a:ea typeface="굴림체" pitchFamily="49" charset="-127"/>
              </a:rPr>
              <a:t> 공항 배송</a:t>
            </a:r>
            <a:endParaRPr kumimoji="1" lang="en-US" altLang="ko-KR" sz="1200" b="1" dirty="0">
              <a:ea typeface="굴림체" pitchFamily="49" charset="-127"/>
            </a:endParaRPr>
          </a:p>
        </p:txBody>
      </p:sp>
      <p:sp>
        <p:nvSpPr>
          <p:cNvPr id="6156" name="AutoShape 45"/>
          <p:cNvSpPr>
            <a:spLocks noChangeArrowheads="1"/>
          </p:cNvSpPr>
          <p:nvPr/>
        </p:nvSpPr>
        <p:spPr bwMode="auto">
          <a:xfrm>
            <a:off x="4979988" y="4332288"/>
            <a:ext cx="3886200" cy="2184400"/>
          </a:xfrm>
          <a:prstGeom prst="roundRect">
            <a:avLst>
              <a:gd name="adj" fmla="val 336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en-US">
              <a:latin typeface="굴림" pitchFamily="50" charset="-127"/>
            </a:endParaRPr>
          </a:p>
        </p:txBody>
      </p:sp>
      <p:sp>
        <p:nvSpPr>
          <p:cNvPr id="6157" name="AutoShape 5"/>
          <p:cNvSpPr>
            <a:spLocks noChangeArrowheads="1"/>
          </p:cNvSpPr>
          <p:nvPr/>
        </p:nvSpPr>
        <p:spPr bwMode="auto">
          <a:xfrm>
            <a:off x="5486400" y="4953000"/>
            <a:ext cx="2274888" cy="2889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200" b="1">
                <a:latin typeface="굴림" pitchFamily="50" charset="-127"/>
              </a:rPr>
              <a:t>화물 입고 현황을 적시에 보고</a:t>
            </a: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2608263" y="1930400"/>
            <a:ext cx="2884487" cy="217805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latinLnBrk="1">
              <a:defRPr/>
            </a:pPr>
            <a:endParaRPr kumimoji="1" lang="ko-KR" altLang="en-US">
              <a:latin typeface="굴림" pitchFamily="50" charset="-127"/>
            </a:endParaRPr>
          </a:p>
        </p:txBody>
      </p:sp>
      <p:sp>
        <p:nvSpPr>
          <p:cNvPr id="6159" name="Text Box 7"/>
          <p:cNvSpPr txBox="1">
            <a:spLocks noChangeArrowheads="1"/>
          </p:cNvSpPr>
          <p:nvPr/>
        </p:nvSpPr>
        <p:spPr bwMode="auto">
          <a:xfrm>
            <a:off x="3559175" y="1371600"/>
            <a:ext cx="1157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b="1" u="sng" dirty="0"/>
              <a:t>Concept</a:t>
            </a:r>
            <a:r>
              <a:rPr kumimoji="1" lang="en-US" altLang="ko-KR" sz="1400" b="1" u="sng" dirty="0"/>
              <a:t> </a:t>
            </a:r>
          </a:p>
        </p:txBody>
      </p:sp>
      <p:sp>
        <p:nvSpPr>
          <p:cNvPr id="6160" name="Rectangle 8"/>
          <p:cNvSpPr>
            <a:spLocks noChangeArrowheads="1"/>
          </p:cNvSpPr>
          <p:nvPr/>
        </p:nvSpPr>
        <p:spPr bwMode="auto">
          <a:xfrm>
            <a:off x="5943600" y="1600200"/>
            <a:ext cx="1295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61" name="Text Box 9"/>
          <p:cNvSpPr txBox="1">
            <a:spLocks noChangeArrowheads="1"/>
          </p:cNvSpPr>
          <p:nvPr/>
        </p:nvSpPr>
        <p:spPr bwMode="auto">
          <a:xfrm>
            <a:off x="6046070" y="1676400"/>
            <a:ext cx="1122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400" b="1" dirty="0" err="1"/>
              <a:t>하이퐁</a:t>
            </a:r>
            <a:r>
              <a:rPr kumimoji="1" lang="en-US" altLang="ko-KR" sz="1400" b="1" dirty="0"/>
              <a:t> CFS</a:t>
            </a:r>
          </a:p>
        </p:txBody>
      </p:sp>
      <p:graphicFrame>
        <p:nvGraphicFramePr>
          <p:cNvPr id="6162" name="Object 10"/>
          <p:cNvGraphicFramePr>
            <a:graphicFrameLocks noChangeAspect="1"/>
          </p:cNvGraphicFramePr>
          <p:nvPr/>
        </p:nvGraphicFramePr>
        <p:xfrm>
          <a:off x="6019800" y="2057400"/>
          <a:ext cx="12080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" name="클립" r:id="rId3" imgW="5905500" imgH="3697288" progId="MS_ClipArt_Gallery.2">
                  <p:embed/>
                </p:oleObj>
              </mc:Choice>
              <mc:Fallback>
                <p:oleObj name="클립" r:id="rId3" imgW="5905500" imgH="36972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057400"/>
                        <a:ext cx="120808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3" name="Rectangle 11"/>
          <p:cNvSpPr>
            <a:spLocks noChangeArrowheads="1"/>
          </p:cNvSpPr>
          <p:nvPr/>
        </p:nvSpPr>
        <p:spPr bwMode="auto">
          <a:xfrm>
            <a:off x="3146425" y="2274888"/>
            <a:ext cx="1871663" cy="1293812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64" name="Text Box 12"/>
          <p:cNvSpPr txBox="1">
            <a:spLocks noChangeArrowheads="1"/>
          </p:cNvSpPr>
          <p:nvPr/>
        </p:nvSpPr>
        <p:spPr bwMode="auto">
          <a:xfrm>
            <a:off x="2971800" y="2298700"/>
            <a:ext cx="1965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400" b="1" dirty="0"/>
              <a:t>                HUB</a:t>
            </a:r>
          </a:p>
          <a:p>
            <a:pPr algn="l" eaLnBrk="1" latinLnBrk="1" hangingPunct="1"/>
            <a:r>
              <a:rPr kumimoji="1" lang="en-US" altLang="ko-KR" sz="1400" b="1" dirty="0"/>
              <a:t>          </a:t>
            </a:r>
            <a:r>
              <a:rPr kumimoji="1" lang="ko-KR" altLang="en-US" sz="1400" b="1" dirty="0"/>
              <a:t>인천물류센터</a:t>
            </a:r>
            <a:endParaRPr kumimoji="1" lang="en-US" altLang="ko-KR" sz="1400" b="1" dirty="0"/>
          </a:p>
        </p:txBody>
      </p:sp>
      <p:graphicFrame>
        <p:nvGraphicFramePr>
          <p:cNvPr id="6165" name="Object 13"/>
          <p:cNvGraphicFramePr>
            <a:graphicFrameLocks noChangeAspect="1"/>
          </p:cNvGraphicFramePr>
          <p:nvPr/>
        </p:nvGraphicFramePr>
        <p:xfrm>
          <a:off x="3476625" y="2816225"/>
          <a:ext cx="114776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" name="클립" r:id="rId5" imgW="5281613" imgH="2430463" progId="MS_ClipArt_Gallery.2">
                  <p:embed/>
                </p:oleObj>
              </mc:Choice>
              <mc:Fallback>
                <p:oleObj name="클립" r:id="rId5" imgW="5281613" imgH="24304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2816225"/>
                        <a:ext cx="114776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Oval 14"/>
          <p:cNvSpPr>
            <a:spLocks noChangeArrowheads="1"/>
          </p:cNvSpPr>
          <p:nvPr/>
        </p:nvSpPr>
        <p:spPr bwMode="auto">
          <a:xfrm>
            <a:off x="1401763" y="2695575"/>
            <a:ext cx="228600" cy="2619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67" name="Text Box 15"/>
          <p:cNvSpPr txBox="1">
            <a:spLocks noChangeArrowheads="1"/>
          </p:cNvSpPr>
          <p:nvPr/>
        </p:nvSpPr>
        <p:spPr bwMode="auto">
          <a:xfrm>
            <a:off x="409575" y="2679700"/>
            <a:ext cx="106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lang="ko-KR" altLang="en-US" sz="1200" b="1" dirty="0">
                <a:ea typeface="굴림체" pitchFamily="49" charset="-127"/>
              </a:rPr>
              <a:t>원단업체</a:t>
            </a:r>
            <a:r>
              <a:rPr kumimoji="1" lang="en-US" altLang="ko-KR" sz="1200" b="1" dirty="0">
                <a:ea typeface="굴림체" pitchFamily="49" charset="-127"/>
              </a:rPr>
              <a:t>  B</a:t>
            </a:r>
          </a:p>
        </p:txBody>
      </p:sp>
      <p:sp>
        <p:nvSpPr>
          <p:cNvPr id="6168" name="Line 16"/>
          <p:cNvSpPr>
            <a:spLocks noChangeShapeType="1"/>
          </p:cNvSpPr>
          <p:nvPr/>
        </p:nvSpPr>
        <p:spPr bwMode="auto">
          <a:xfrm>
            <a:off x="1782763" y="28956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69" name="Line 17"/>
          <p:cNvSpPr>
            <a:spLocks noChangeShapeType="1"/>
          </p:cNvSpPr>
          <p:nvPr/>
        </p:nvSpPr>
        <p:spPr bwMode="auto">
          <a:xfrm flipV="1">
            <a:off x="5029200" y="1930400"/>
            <a:ext cx="836613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0" name="Line 18"/>
          <p:cNvSpPr>
            <a:spLocks noChangeShapeType="1"/>
          </p:cNvSpPr>
          <p:nvPr/>
        </p:nvSpPr>
        <p:spPr bwMode="auto">
          <a:xfrm flipH="1" flipV="1">
            <a:off x="4994275" y="3124200"/>
            <a:ext cx="871538" cy="307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1" name="Oval 19"/>
          <p:cNvSpPr>
            <a:spLocks noChangeArrowheads="1"/>
          </p:cNvSpPr>
          <p:nvPr/>
        </p:nvSpPr>
        <p:spPr bwMode="auto">
          <a:xfrm>
            <a:off x="1428750" y="1628775"/>
            <a:ext cx="228600" cy="2619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72" name="Line 20"/>
          <p:cNvSpPr>
            <a:spLocks noChangeShapeType="1"/>
          </p:cNvSpPr>
          <p:nvPr/>
        </p:nvSpPr>
        <p:spPr bwMode="auto">
          <a:xfrm>
            <a:off x="1689100" y="1770062"/>
            <a:ext cx="1282700" cy="7445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3" name="Oval 22"/>
          <p:cNvSpPr>
            <a:spLocks noChangeArrowheads="1"/>
          </p:cNvSpPr>
          <p:nvPr/>
        </p:nvSpPr>
        <p:spPr bwMode="auto">
          <a:xfrm>
            <a:off x="1387475" y="3711575"/>
            <a:ext cx="228600" cy="2619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74" name="Line 23"/>
          <p:cNvSpPr>
            <a:spLocks noChangeShapeType="1"/>
          </p:cNvSpPr>
          <p:nvPr/>
        </p:nvSpPr>
        <p:spPr bwMode="auto">
          <a:xfrm flipV="1">
            <a:off x="1647825" y="3282950"/>
            <a:ext cx="1323975" cy="490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234949" y="3688963"/>
            <a:ext cx="1247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200" b="1" dirty="0">
                <a:ea typeface="굴림체" pitchFamily="49" charset="-127"/>
              </a:rPr>
              <a:t>부자재업체</a:t>
            </a:r>
            <a:r>
              <a:rPr kumimoji="1" lang="en-US" altLang="ko-KR" sz="1200" b="1" dirty="0">
                <a:ea typeface="굴림체" pitchFamily="49" charset="-127"/>
              </a:rPr>
              <a:t>  C</a:t>
            </a:r>
          </a:p>
        </p:txBody>
      </p:sp>
      <p:sp>
        <p:nvSpPr>
          <p:cNvPr id="6176" name="Rectangle 25"/>
          <p:cNvSpPr>
            <a:spLocks noChangeArrowheads="1"/>
          </p:cNvSpPr>
          <p:nvPr/>
        </p:nvSpPr>
        <p:spPr bwMode="auto">
          <a:xfrm>
            <a:off x="5937250" y="2890838"/>
            <a:ext cx="1790700" cy="936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77" name="Text Box 26"/>
          <p:cNvSpPr txBox="1">
            <a:spLocks noChangeArrowheads="1"/>
          </p:cNvSpPr>
          <p:nvPr/>
        </p:nvSpPr>
        <p:spPr bwMode="auto">
          <a:xfrm>
            <a:off x="6160739" y="2968193"/>
            <a:ext cx="11624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400" b="1" dirty="0"/>
              <a:t>   </a:t>
            </a:r>
            <a:r>
              <a:rPr kumimoji="1" lang="ko-KR" altLang="en-US" sz="1400" b="1" dirty="0" err="1"/>
              <a:t>하이퐁</a:t>
            </a:r>
            <a:r>
              <a:rPr kumimoji="1" lang="ko-KR" altLang="en-US" sz="1400" b="1" dirty="0"/>
              <a:t> </a:t>
            </a:r>
            <a:r>
              <a:rPr lang="en-US" altLang="ko-KR" sz="1400" b="1" dirty="0"/>
              <a:t>CY</a:t>
            </a:r>
            <a:endParaRPr kumimoji="1" lang="en-US" altLang="ko-KR" sz="1400" b="1" dirty="0"/>
          </a:p>
        </p:txBody>
      </p:sp>
      <p:graphicFrame>
        <p:nvGraphicFramePr>
          <p:cNvPr id="6178" name="Object 27"/>
          <p:cNvGraphicFramePr>
            <a:graphicFrameLocks noChangeAspect="1"/>
          </p:cNvGraphicFramePr>
          <p:nvPr/>
        </p:nvGraphicFramePr>
        <p:xfrm>
          <a:off x="6196013" y="3359150"/>
          <a:ext cx="12080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" name="클립" r:id="rId7" imgW="5905500" imgH="3697288" progId="MS_ClipArt_Gallery.2">
                  <p:embed/>
                </p:oleObj>
              </mc:Choice>
              <mc:Fallback>
                <p:oleObj name="클립" r:id="rId7" imgW="5905500" imgH="36972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6013" y="3359150"/>
                        <a:ext cx="120808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9" name="Rectangle 31"/>
          <p:cNvSpPr>
            <a:spLocks noChangeArrowheads="1"/>
          </p:cNvSpPr>
          <p:nvPr/>
        </p:nvSpPr>
        <p:spPr bwMode="auto">
          <a:xfrm>
            <a:off x="361950" y="4116388"/>
            <a:ext cx="90805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80" name="Rectangle 42"/>
          <p:cNvSpPr>
            <a:spLocks noChangeArrowheads="1"/>
          </p:cNvSpPr>
          <p:nvPr/>
        </p:nvSpPr>
        <p:spPr bwMode="auto">
          <a:xfrm>
            <a:off x="304800" y="4154488"/>
            <a:ext cx="11080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400" b="1">
                <a:ea typeface="굴림체" pitchFamily="49" charset="-127"/>
              </a:rPr>
              <a:t> Hub </a:t>
            </a:r>
            <a:r>
              <a:rPr kumimoji="1" lang="ko-KR" altLang="en-US" sz="1200" b="1">
                <a:ea typeface="굴림체" pitchFamily="49" charset="-127"/>
              </a:rPr>
              <a:t>역할</a:t>
            </a:r>
          </a:p>
        </p:txBody>
      </p:sp>
      <p:sp>
        <p:nvSpPr>
          <p:cNvPr id="6181" name="AutoShape 47"/>
          <p:cNvSpPr>
            <a:spLocks noChangeArrowheads="1"/>
          </p:cNvSpPr>
          <p:nvPr/>
        </p:nvSpPr>
        <p:spPr bwMode="auto">
          <a:xfrm>
            <a:off x="4648200" y="4572000"/>
            <a:ext cx="762000" cy="304800"/>
          </a:xfrm>
          <a:prstGeom prst="homePlate">
            <a:avLst>
              <a:gd name="adj" fmla="val 3949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P/BOOKING</a:t>
            </a:r>
          </a:p>
        </p:txBody>
      </p:sp>
      <p:sp>
        <p:nvSpPr>
          <p:cNvPr id="6182" name="AutoShape 51"/>
          <p:cNvSpPr>
            <a:spLocks noChangeArrowheads="1"/>
          </p:cNvSpPr>
          <p:nvPr/>
        </p:nvSpPr>
        <p:spPr bwMode="auto">
          <a:xfrm>
            <a:off x="4648200" y="4953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BOOKING</a:t>
            </a:r>
          </a:p>
        </p:txBody>
      </p:sp>
      <p:sp>
        <p:nvSpPr>
          <p:cNvPr id="6183" name="AutoShape 53"/>
          <p:cNvSpPr>
            <a:spLocks noChangeArrowheads="1"/>
          </p:cNvSpPr>
          <p:nvPr/>
        </p:nvSpPr>
        <p:spPr bwMode="auto">
          <a:xfrm>
            <a:off x="4648200" y="5334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LOCATION</a:t>
            </a:r>
          </a:p>
        </p:txBody>
      </p:sp>
      <p:sp>
        <p:nvSpPr>
          <p:cNvPr id="6184" name="Rectangle 54"/>
          <p:cNvSpPr>
            <a:spLocks noChangeArrowheads="1"/>
          </p:cNvSpPr>
          <p:nvPr/>
        </p:nvSpPr>
        <p:spPr bwMode="auto">
          <a:xfrm>
            <a:off x="5486400" y="5334000"/>
            <a:ext cx="32766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latinLnBrk="1" hangingPunct="1"/>
            <a:r>
              <a:rPr kumimoji="1" lang="ko-KR" altLang="en-US" sz="1200" b="1" dirty="0">
                <a:latin typeface="Times New Roman" charset="0"/>
              </a:rPr>
              <a:t>화물 안전 관리 및 컨테이너 </a:t>
            </a:r>
            <a:r>
              <a:rPr kumimoji="1" lang="ko-KR" altLang="en-US" sz="1200" b="1" dirty="0" err="1">
                <a:latin typeface="Times New Roman" charset="0"/>
              </a:rPr>
              <a:t>적입작업</a:t>
            </a:r>
            <a:endParaRPr kumimoji="1" lang="ko-KR" altLang="en-US" sz="1100" b="1" dirty="0">
              <a:latin typeface="Times New Roman" charset="0"/>
            </a:endParaRPr>
          </a:p>
        </p:txBody>
      </p:sp>
      <p:sp>
        <p:nvSpPr>
          <p:cNvPr id="6185" name="AutoShape 55"/>
          <p:cNvSpPr>
            <a:spLocks noChangeArrowheads="1"/>
          </p:cNvSpPr>
          <p:nvPr/>
        </p:nvSpPr>
        <p:spPr bwMode="auto">
          <a:xfrm>
            <a:off x="4648200" y="5715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OPERATION</a:t>
            </a:r>
          </a:p>
        </p:txBody>
      </p:sp>
      <p:sp>
        <p:nvSpPr>
          <p:cNvPr id="6186" name="Rectangle 56"/>
          <p:cNvSpPr>
            <a:spLocks noChangeArrowheads="1"/>
          </p:cNvSpPr>
          <p:nvPr/>
        </p:nvSpPr>
        <p:spPr bwMode="auto">
          <a:xfrm>
            <a:off x="5486400" y="5638800"/>
            <a:ext cx="33528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100" b="1">
                <a:latin typeface="Times New Roman" charset="0"/>
              </a:rPr>
              <a:t>도착지 상황을 수화주 및 한국 담당자에게 신속히 보고</a:t>
            </a:r>
          </a:p>
        </p:txBody>
      </p:sp>
      <p:sp>
        <p:nvSpPr>
          <p:cNvPr id="6187" name="AutoShape 57"/>
          <p:cNvSpPr>
            <a:spLocks noChangeArrowheads="1"/>
          </p:cNvSpPr>
          <p:nvPr/>
        </p:nvSpPr>
        <p:spPr bwMode="auto">
          <a:xfrm>
            <a:off x="4648200" y="6096000"/>
            <a:ext cx="762000" cy="304800"/>
          </a:xfrm>
          <a:prstGeom prst="homePlate">
            <a:avLst>
              <a:gd name="adj" fmla="val 397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900" b="1">
                <a:latin typeface="Times New Roman" charset="0"/>
              </a:rPr>
              <a:t>DELIVERY</a:t>
            </a:r>
          </a:p>
        </p:txBody>
      </p:sp>
      <p:sp>
        <p:nvSpPr>
          <p:cNvPr id="6188" name="Rectangle 58"/>
          <p:cNvSpPr>
            <a:spLocks noChangeArrowheads="1"/>
          </p:cNvSpPr>
          <p:nvPr/>
        </p:nvSpPr>
        <p:spPr bwMode="auto">
          <a:xfrm>
            <a:off x="5486400" y="6172200"/>
            <a:ext cx="30480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100" b="1">
                <a:latin typeface="Times New Roman" charset="0"/>
              </a:rPr>
              <a:t>화주 지시에 따른 도착지의 각 공장으로 인도</a:t>
            </a:r>
          </a:p>
        </p:txBody>
      </p:sp>
      <p:sp>
        <p:nvSpPr>
          <p:cNvPr id="6189" name="Rectangle 59"/>
          <p:cNvSpPr>
            <a:spLocks noChangeArrowheads="1"/>
          </p:cNvSpPr>
          <p:nvPr/>
        </p:nvSpPr>
        <p:spPr bwMode="auto">
          <a:xfrm>
            <a:off x="4710113" y="4116388"/>
            <a:ext cx="990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0" name="Rectangle 60"/>
          <p:cNvSpPr>
            <a:spLocks noChangeArrowheads="1"/>
          </p:cNvSpPr>
          <p:nvPr/>
        </p:nvSpPr>
        <p:spPr bwMode="auto">
          <a:xfrm>
            <a:off x="4662488" y="4116388"/>
            <a:ext cx="99536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kumimoji="1" lang="en-US" altLang="ko-KR" sz="1400" b="1">
                <a:ea typeface="굴림체" pitchFamily="49" charset="-127"/>
              </a:rPr>
              <a:t> </a:t>
            </a:r>
            <a:r>
              <a:rPr kumimoji="1" lang="ko-KR" altLang="en-US" sz="1200" b="1">
                <a:ea typeface="굴림체" pitchFamily="49" charset="-127"/>
              </a:rPr>
              <a:t>화주서비스</a:t>
            </a:r>
          </a:p>
        </p:txBody>
      </p:sp>
      <p:sp>
        <p:nvSpPr>
          <p:cNvPr id="6191" name="Line 64"/>
          <p:cNvSpPr>
            <a:spLocks noChangeShapeType="1"/>
          </p:cNvSpPr>
          <p:nvPr/>
        </p:nvSpPr>
        <p:spPr bwMode="auto">
          <a:xfrm>
            <a:off x="8296275" y="4883150"/>
            <a:ext cx="0" cy="3794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92" name="AutoShape 65"/>
          <p:cNvSpPr>
            <a:spLocks noChangeArrowheads="1"/>
          </p:cNvSpPr>
          <p:nvPr/>
        </p:nvSpPr>
        <p:spPr bwMode="auto">
          <a:xfrm>
            <a:off x="5486400" y="4572000"/>
            <a:ext cx="3352800" cy="34448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ko-KR" altLang="en-US" sz="1200" b="1" dirty="0">
                <a:latin typeface="굴림" pitchFamily="50" charset="-127"/>
              </a:rPr>
              <a:t>선박 스케줄 변동에 따른 최적의 스케줄 제공</a:t>
            </a:r>
          </a:p>
        </p:txBody>
      </p:sp>
      <p:sp>
        <p:nvSpPr>
          <p:cNvPr id="6196" name="Oval 19"/>
          <p:cNvSpPr>
            <a:spLocks noChangeArrowheads="1"/>
          </p:cNvSpPr>
          <p:nvPr/>
        </p:nvSpPr>
        <p:spPr bwMode="auto">
          <a:xfrm>
            <a:off x="7620000" y="1371600"/>
            <a:ext cx="228600" cy="2619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7" name="Oval 14"/>
          <p:cNvSpPr>
            <a:spLocks noChangeArrowheads="1"/>
          </p:cNvSpPr>
          <p:nvPr/>
        </p:nvSpPr>
        <p:spPr bwMode="auto">
          <a:xfrm>
            <a:off x="7620000" y="1905000"/>
            <a:ext cx="228600" cy="2619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8" name="Oval 22"/>
          <p:cNvSpPr>
            <a:spLocks noChangeArrowheads="1"/>
          </p:cNvSpPr>
          <p:nvPr/>
        </p:nvSpPr>
        <p:spPr bwMode="auto">
          <a:xfrm>
            <a:off x="7620000" y="2438400"/>
            <a:ext cx="228600" cy="2619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endParaRPr kumimoji="1" lang="ko-KR" altLang="ko-KR">
              <a:latin typeface="굴림" pitchFamily="50" charset="-127"/>
            </a:endParaRPr>
          </a:p>
        </p:txBody>
      </p:sp>
      <p:sp>
        <p:nvSpPr>
          <p:cNvPr id="6199" name="Text Box 21"/>
          <p:cNvSpPr txBox="1">
            <a:spLocks noChangeArrowheads="1"/>
          </p:cNvSpPr>
          <p:nvPr/>
        </p:nvSpPr>
        <p:spPr bwMode="auto">
          <a:xfrm>
            <a:off x="7834745" y="135774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solidFill>
                  <a:srgbClr val="090E11"/>
                </a:solidFill>
                <a:ea typeface="굴림체" pitchFamily="49" charset="-127"/>
              </a:rPr>
              <a:t> </a:t>
            </a:r>
            <a:r>
              <a:rPr kumimoji="1" lang="en-US" altLang="ko-KR" sz="1400" b="1" dirty="0">
                <a:solidFill>
                  <a:srgbClr val="090E11"/>
                </a:solidFill>
                <a:ea typeface="굴림체" pitchFamily="49" charset="-127"/>
              </a:rPr>
              <a:t>A</a:t>
            </a:r>
            <a:r>
              <a:rPr kumimoji="1" lang="ko-KR" altLang="en-US" sz="1400" b="1" dirty="0">
                <a:solidFill>
                  <a:srgbClr val="090E11"/>
                </a:solidFill>
                <a:ea typeface="굴림체" pitchFamily="49" charset="-127"/>
              </a:rPr>
              <a:t>공장</a:t>
            </a:r>
          </a:p>
        </p:txBody>
      </p:sp>
      <p:sp>
        <p:nvSpPr>
          <p:cNvPr id="6200" name="Text Box 21"/>
          <p:cNvSpPr txBox="1">
            <a:spLocks noChangeArrowheads="1"/>
          </p:cNvSpPr>
          <p:nvPr/>
        </p:nvSpPr>
        <p:spPr bwMode="auto">
          <a:xfrm>
            <a:off x="7834745" y="189114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200" b="1" dirty="0">
                <a:solidFill>
                  <a:srgbClr val="090E11"/>
                </a:solidFill>
                <a:ea typeface="굴림체" pitchFamily="49" charset="-127"/>
              </a:rPr>
              <a:t> </a:t>
            </a:r>
            <a:r>
              <a:rPr kumimoji="1" lang="en-US" altLang="ko-KR" sz="1400" b="1" dirty="0">
                <a:solidFill>
                  <a:srgbClr val="090E11"/>
                </a:solidFill>
                <a:ea typeface="굴림체" pitchFamily="49" charset="-127"/>
              </a:rPr>
              <a:t>B</a:t>
            </a:r>
            <a:r>
              <a:rPr kumimoji="1" lang="ko-KR" altLang="en-US" sz="1400" b="1" dirty="0">
                <a:solidFill>
                  <a:srgbClr val="090E11"/>
                </a:solidFill>
                <a:ea typeface="굴림체" pitchFamily="49" charset="-127"/>
              </a:rPr>
              <a:t>공장</a:t>
            </a:r>
          </a:p>
        </p:txBody>
      </p:sp>
      <p:sp>
        <p:nvSpPr>
          <p:cNvPr id="6201" name="Text Box 21"/>
          <p:cNvSpPr txBox="1">
            <a:spLocks noChangeArrowheads="1"/>
          </p:cNvSpPr>
          <p:nvPr/>
        </p:nvSpPr>
        <p:spPr bwMode="auto">
          <a:xfrm>
            <a:off x="7858125" y="2428875"/>
            <a:ext cx="673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1400" b="1" dirty="0">
                <a:solidFill>
                  <a:srgbClr val="090E11"/>
                </a:solidFill>
                <a:ea typeface="굴림체" pitchFamily="49" charset="-127"/>
              </a:rPr>
              <a:t>C</a:t>
            </a:r>
            <a:r>
              <a:rPr kumimoji="1" lang="ko-KR" altLang="en-US" sz="1400" b="1" dirty="0">
                <a:solidFill>
                  <a:srgbClr val="090E11"/>
                </a:solidFill>
                <a:ea typeface="굴림체" pitchFamily="49" charset="-127"/>
              </a:rPr>
              <a:t>공장</a:t>
            </a:r>
          </a:p>
        </p:txBody>
      </p:sp>
      <p:sp>
        <p:nvSpPr>
          <p:cNvPr id="6202" name="Line 83"/>
          <p:cNvSpPr>
            <a:spLocks noChangeShapeType="1"/>
          </p:cNvSpPr>
          <p:nvPr/>
        </p:nvSpPr>
        <p:spPr bwMode="auto">
          <a:xfrm flipV="1">
            <a:off x="7239000" y="1600200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203" name="Line 84"/>
          <p:cNvSpPr>
            <a:spLocks noChangeShapeType="1"/>
          </p:cNvSpPr>
          <p:nvPr/>
        </p:nvSpPr>
        <p:spPr bwMode="auto">
          <a:xfrm>
            <a:off x="7239000" y="2057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204" name="Line 86"/>
          <p:cNvSpPr>
            <a:spLocks noChangeShapeType="1"/>
          </p:cNvSpPr>
          <p:nvPr/>
        </p:nvSpPr>
        <p:spPr bwMode="auto">
          <a:xfrm>
            <a:off x="7239000" y="2286000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205" name="Rectangle 56"/>
          <p:cNvSpPr>
            <a:spLocks noChangeArrowheads="1"/>
          </p:cNvSpPr>
          <p:nvPr/>
        </p:nvSpPr>
        <p:spPr bwMode="auto">
          <a:xfrm>
            <a:off x="5486400" y="5867400"/>
            <a:ext cx="2743200" cy="228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kumimoji="1" lang="ko-KR" altLang="en-US" sz="1100" b="1">
                <a:latin typeface="Times New Roman" charset="0"/>
              </a:rPr>
              <a:t>도착지 화물 분리 작업</a:t>
            </a: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31359" y="196760"/>
            <a:ext cx="367119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원부자재 </a:t>
            </a:r>
            <a:r>
              <a:rPr lang="en-US" altLang="ko-KR" sz="2400" b="1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Consol</a:t>
            </a:r>
            <a:r>
              <a:rPr lang="en-US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382308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3528" y="4046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</a:t>
            </a:r>
            <a:r>
              <a:rPr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원부자재 작업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66" y="4365762"/>
            <a:ext cx="2556000" cy="1943342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66" y="2146954"/>
            <a:ext cx="2556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0" y="2132856"/>
            <a:ext cx="2556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0" y="4365104"/>
            <a:ext cx="25560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23670" y="776083"/>
            <a:ext cx="507191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DONGSUE Warehouse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2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ko-KR" altLang="en-US" sz="1800" b="1" dirty="0">
                <a:latin typeface="맑은 고딕" pitchFamily="50" charset="-127"/>
                <a:ea typeface="맑은 고딕" pitchFamily="50" charset="-127"/>
              </a:rPr>
              <a:t>체계화 된 화물 선적 시스템</a:t>
            </a:r>
            <a:endParaRPr lang="en-US" altLang="ko-KR" sz="1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 descr="C:\Users\USER\Desktop\인천창고 사진\20180913_125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69" y="4365104"/>
            <a:ext cx="2556000" cy="19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69" y="2146954"/>
            <a:ext cx="2556000" cy="194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55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2176</Words>
  <Application>Microsoft Office PowerPoint</Application>
  <PresentationFormat>화면 슬라이드 쇼(4:3)</PresentationFormat>
  <Paragraphs>432</Paragraphs>
  <Slides>28</Slides>
  <Notes>4</Notes>
  <HiddenSlides>0</HiddenSlides>
  <MMClips>0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9" baseType="lpstr">
      <vt:lpstr>HY헤드라인M</vt:lpstr>
      <vt:lpstr>굴림</vt:lpstr>
      <vt:lpstr>굴림체</vt:lpstr>
      <vt:lpstr>맑은 고딕</vt:lpstr>
      <vt:lpstr>휴먼둥근헤드라인</vt:lpstr>
      <vt:lpstr>Arial</vt:lpstr>
      <vt:lpstr>Times New Roman</vt:lpstr>
      <vt:lpstr>Wingdings</vt:lpstr>
      <vt:lpstr>Wingdings 2</vt:lpstr>
      <vt:lpstr>Office 테마</vt:lpstr>
      <vt:lpstr>클립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189</cp:revision>
  <cp:lastPrinted>2022-07-17T23:52:41Z</cp:lastPrinted>
  <dcterms:created xsi:type="dcterms:W3CDTF">2015-06-18T08:37:07Z</dcterms:created>
  <dcterms:modified xsi:type="dcterms:W3CDTF">2023-07-31T04:20:20Z</dcterms:modified>
</cp:coreProperties>
</file>